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9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4615" autoAdjust="0"/>
  </p:normalViewPr>
  <p:slideViewPr>
    <p:cSldViewPr>
      <p:cViewPr>
        <p:scale>
          <a:sx n="55" d="100"/>
          <a:sy n="55" d="100"/>
        </p:scale>
        <p:origin x="-942" y="4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4114BD-006D-4B1A-B6DB-45CAE26C048D}" type="datetimeFigureOut">
              <a:rPr lang="en-US" smtClean="0"/>
              <a:pPr/>
              <a:t>12/1/2014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4DEBF5-1837-4A6F-96EF-ACBC4DEC7A30}" type="slidenum">
              <a:rPr lang="en-US" smtClean="0"/>
              <a:pPr/>
              <a:t>‹#›</a:t>
            </a:fld>
            <a:endParaRPr lang="en-US" dirty="0"/>
          </a:p>
        </p:txBody>
      </p:sp>
    </p:spTree>
    <p:extLst>
      <p:ext uri="{BB962C8B-B14F-4D97-AF65-F5344CB8AC3E}">
        <p14:creationId xmlns="" xmlns:p14="http://schemas.microsoft.com/office/powerpoint/2010/main" val="54535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4DEBF5-1837-4A6F-96EF-ACBC4DEC7A30}" type="slidenum">
              <a:rPr lang="en-US" smtClean="0"/>
              <a:pPr/>
              <a:t>5</a:t>
            </a:fld>
            <a:endParaRPr lang="en-US" dirty="0"/>
          </a:p>
        </p:txBody>
      </p:sp>
    </p:spTree>
    <p:extLst>
      <p:ext uri="{BB962C8B-B14F-4D97-AF65-F5344CB8AC3E}">
        <p14:creationId xmlns="" xmlns:p14="http://schemas.microsoft.com/office/powerpoint/2010/main" val="2143287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D39948FD-19BD-4D60-AB85-A3A8F8B81CA0}" type="datetime1">
              <a:rPr lang="en-US" smtClean="0"/>
              <a:pPr/>
              <a:t>12/1/2014</a:t>
            </a:fld>
            <a:endParaRPr lang="en-US"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25B05537-4F9C-432B-819C-84F65C75C718}" type="slidenum">
              <a:rPr lang="en-US" smtClean="0"/>
              <a:pPr/>
              <a:t>‹#›</a:t>
            </a:fld>
            <a:endParaRPr lang="en-US" dirty="0"/>
          </a:p>
        </p:txBody>
      </p:sp>
      <p:sp>
        <p:nvSpPr>
          <p:cNvPr id="15" name="Footer Placeholder 14"/>
          <p:cNvSpPr>
            <a:spLocks noGrp="1"/>
          </p:cNvSpPr>
          <p:nvPr>
            <p:ph type="ftr" sz="quarter" idx="12"/>
          </p:nvPr>
        </p:nvSpPr>
        <p:spPr>
          <a:xfrm>
            <a:off x="3581400" y="6296248"/>
            <a:ext cx="2820987" cy="152400"/>
          </a:xfrm>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0B46FC2-FD69-43C4-9560-763C3AF00658}" type="datetime1">
              <a:rPr lang="en-US" smtClean="0"/>
              <a:pPr/>
              <a:t>12/1/2014</a:t>
            </a:fld>
            <a:endParaRPr lang="en-US" dirty="0"/>
          </a:p>
        </p:txBody>
      </p:sp>
      <p:sp>
        <p:nvSpPr>
          <p:cNvPr id="14" name="Slide Number Placeholder 13"/>
          <p:cNvSpPr>
            <a:spLocks noGrp="1"/>
          </p:cNvSpPr>
          <p:nvPr>
            <p:ph type="sldNum" sz="quarter" idx="11"/>
          </p:nvPr>
        </p:nvSpPr>
        <p:spPr/>
        <p:txBody>
          <a:bodyPr/>
          <a:lstStyle/>
          <a:p>
            <a:fld id="{25B05537-4F9C-432B-819C-84F65C75C718}" type="slidenum">
              <a:rPr lang="en-US" smtClean="0"/>
              <a:pPr/>
              <a:t>‹#›</a:t>
            </a:fld>
            <a:endParaRPr lang="en-US" dirty="0"/>
          </a:p>
        </p:txBody>
      </p:sp>
      <p:sp>
        <p:nvSpPr>
          <p:cNvPr id="15" name="Footer Placeholder 14"/>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2AF75B72-46E2-4606-A193-157191BEEA4F}" type="datetime1">
              <a:rPr lang="en-US" smtClean="0"/>
              <a:pPr/>
              <a:t>12/1/2014</a:t>
            </a:fld>
            <a:endParaRPr lang="en-US" dirty="0"/>
          </a:p>
        </p:txBody>
      </p:sp>
      <p:sp>
        <p:nvSpPr>
          <p:cNvPr id="14" name="Slide Number Placeholder 13"/>
          <p:cNvSpPr>
            <a:spLocks noGrp="1"/>
          </p:cNvSpPr>
          <p:nvPr>
            <p:ph type="sldNum" sz="quarter" idx="11"/>
          </p:nvPr>
        </p:nvSpPr>
        <p:spPr/>
        <p:txBody>
          <a:bodyPr/>
          <a:lstStyle/>
          <a:p>
            <a:fld id="{25B05537-4F9C-432B-819C-84F65C75C718}" type="slidenum">
              <a:rPr lang="en-US" smtClean="0"/>
              <a:pPr/>
              <a:t>‹#›</a:t>
            </a:fld>
            <a:endParaRPr lang="en-US" dirty="0"/>
          </a:p>
        </p:txBody>
      </p:sp>
      <p:sp>
        <p:nvSpPr>
          <p:cNvPr id="15" name="Footer Placeholder 14"/>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DD5AAAB1-B8E0-41FB-BF13-B2C4DD9E0838}" type="datetime1">
              <a:rPr lang="en-US" smtClean="0"/>
              <a:pPr/>
              <a:t>12/1/2014</a:t>
            </a:fld>
            <a:endParaRPr lang="en-US" dirty="0"/>
          </a:p>
        </p:txBody>
      </p:sp>
      <p:sp>
        <p:nvSpPr>
          <p:cNvPr id="11" name="Slide Number Placeholder 10"/>
          <p:cNvSpPr>
            <a:spLocks noGrp="1"/>
          </p:cNvSpPr>
          <p:nvPr>
            <p:ph type="sldNum" sz="quarter" idx="11"/>
          </p:nvPr>
        </p:nvSpPr>
        <p:spPr/>
        <p:txBody>
          <a:bodyPr/>
          <a:lstStyle/>
          <a:p>
            <a:fld id="{25B05537-4F9C-432B-819C-84F65C75C718}"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186E9F0-D056-4704-BCC0-4B4290F47A48}" type="datetime1">
              <a:rPr lang="en-US" smtClean="0"/>
              <a:pPr/>
              <a:t>12/1/2014</a:t>
            </a:fld>
            <a:endParaRPr lang="en-US" dirty="0"/>
          </a:p>
        </p:txBody>
      </p:sp>
      <p:sp>
        <p:nvSpPr>
          <p:cNvPr id="13" name="Slide Number Placeholder 12"/>
          <p:cNvSpPr>
            <a:spLocks noGrp="1"/>
          </p:cNvSpPr>
          <p:nvPr>
            <p:ph type="sldNum" sz="quarter" idx="11"/>
          </p:nvPr>
        </p:nvSpPr>
        <p:spPr>
          <a:xfrm>
            <a:off x="4116388" y="6400800"/>
            <a:ext cx="533400" cy="152400"/>
          </a:xfrm>
        </p:spPr>
        <p:txBody>
          <a:bodyPr/>
          <a:lstStyle/>
          <a:p>
            <a:fld id="{25B05537-4F9C-432B-819C-84F65C75C718}" type="slidenum">
              <a:rPr lang="en-US" smtClean="0"/>
              <a:pPr/>
              <a:t>‹#›</a:t>
            </a:fld>
            <a:endParaRPr lang="en-US" dirty="0"/>
          </a:p>
        </p:txBody>
      </p:sp>
      <p:sp>
        <p:nvSpPr>
          <p:cNvPr id="14" name="Footer Placeholder 13"/>
          <p:cNvSpPr>
            <a:spLocks noGrp="1"/>
          </p:cNvSpPr>
          <p:nvPr>
            <p:ph type="ftr" sz="quarter" idx="12"/>
          </p:nvPr>
        </p:nvSpPr>
        <p:spPr>
          <a:xfrm>
            <a:off x="838200" y="6296248"/>
            <a:ext cx="2820987" cy="152400"/>
          </a:xfrm>
        </p:spPr>
        <p:txBody>
          <a:bodyPr/>
          <a:lstStyle/>
          <a:p>
            <a:r>
              <a:rPr lang="en-US" smtClean="0"/>
              <a:t>Lagos Niqs 2014-JAB</a:t>
            </a:r>
            <a:endParaRPr lang="en-US" dirty="0"/>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51112C89-8E64-4DBF-BEFC-E86DA811B4E1}" type="datetime1">
              <a:rPr lang="en-US" smtClean="0"/>
              <a:pPr/>
              <a:t>12/1/2014</a:t>
            </a:fld>
            <a:endParaRPr lang="en-US" dirty="0"/>
          </a:p>
        </p:txBody>
      </p:sp>
      <p:sp>
        <p:nvSpPr>
          <p:cNvPr id="13" name="Slide Number Placeholder 12"/>
          <p:cNvSpPr>
            <a:spLocks noGrp="1"/>
          </p:cNvSpPr>
          <p:nvPr>
            <p:ph type="sldNum" sz="quarter" idx="11"/>
          </p:nvPr>
        </p:nvSpPr>
        <p:spPr/>
        <p:txBody>
          <a:bodyPr/>
          <a:lstStyle/>
          <a:p>
            <a:fld id="{25B05537-4F9C-432B-819C-84F65C75C718}"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FF9D2E1-3D16-403A-8514-74C2BED55767}" type="datetime1">
              <a:rPr lang="en-US" smtClean="0"/>
              <a:pPr/>
              <a:t>12/1/2014</a:t>
            </a:fld>
            <a:endParaRPr lang="en-US" dirty="0"/>
          </a:p>
        </p:txBody>
      </p:sp>
      <p:sp>
        <p:nvSpPr>
          <p:cNvPr id="14" name="Slide Number Placeholder 13"/>
          <p:cNvSpPr>
            <a:spLocks noGrp="1"/>
          </p:cNvSpPr>
          <p:nvPr>
            <p:ph type="sldNum" sz="quarter" idx="11"/>
          </p:nvPr>
        </p:nvSpPr>
        <p:spPr/>
        <p:txBody>
          <a:bodyPr/>
          <a:lstStyle/>
          <a:p>
            <a:fld id="{25B05537-4F9C-432B-819C-84F65C75C718}" type="slidenum">
              <a:rPr lang="en-US" smtClean="0"/>
              <a:pPr/>
              <a:t>‹#›</a:t>
            </a:fld>
            <a:endParaRPr lang="en-US" dirty="0"/>
          </a:p>
        </p:txBody>
      </p:sp>
      <p:sp>
        <p:nvSpPr>
          <p:cNvPr id="16" name="Footer Placeholder 15"/>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6A2626D-B431-496E-8B6F-5CBE4099B342}" type="datetime1">
              <a:rPr lang="en-US" smtClean="0"/>
              <a:pPr/>
              <a:t>12/1/2014</a:t>
            </a:fld>
            <a:endParaRPr lang="en-US" dirty="0"/>
          </a:p>
        </p:txBody>
      </p:sp>
      <p:sp>
        <p:nvSpPr>
          <p:cNvPr id="10" name="Slide Number Placeholder 9"/>
          <p:cNvSpPr>
            <a:spLocks noGrp="1"/>
          </p:cNvSpPr>
          <p:nvPr>
            <p:ph type="sldNum" sz="quarter" idx="11"/>
          </p:nvPr>
        </p:nvSpPr>
        <p:spPr/>
        <p:txBody>
          <a:bodyPr/>
          <a:lstStyle/>
          <a:p>
            <a:fld id="{25B05537-4F9C-432B-819C-84F65C75C718}" type="slidenum">
              <a:rPr lang="en-US" smtClean="0"/>
              <a:pPr/>
              <a:t>‹#›</a:t>
            </a:fld>
            <a:endParaRPr lang="en-US" dirty="0"/>
          </a:p>
        </p:txBody>
      </p:sp>
      <p:sp>
        <p:nvSpPr>
          <p:cNvPr id="11" name="Footer Placeholder 10"/>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6ED7665-9981-45E0-B572-E787BDF27794}" type="datetime1">
              <a:rPr lang="en-US" smtClean="0"/>
              <a:pPr/>
              <a:t>12/1/2014</a:t>
            </a:fld>
            <a:endParaRPr lang="en-US" dirty="0"/>
          </a:p>
        </p:txBody>
      </p:sp>
      <p:sp>
        <p:nvSpPr>
          <p:cNvPr id="9" name="Slide Number Placeholder 8"/>
          <p:cNvSpPr>
            <a:spLocks noGrp="1"/>
          </p:cNvSpPr>
          <p:nvPr>
            <p:ph type="sldNum" sz="quarter" idx="11"/>
          </p:nvPr>
        </p:nvSpPr>
        <p:spPr/>
        <p:txBody>
          <a:bodyPr/>
          <a:lstStyle/>
          <a:p>
            <a:fld id="{25B05537-4F9C-432B-819C-84F65C75C718}" type="slidenum">
              <a:rPr lang="en-US" smtClean="0"/>
              <a:pPr/>
              <a:t>‹#›</a:t>
            </a:fld>
            <a:endParaRPr lang="en-US" dirty="0"/>
          </a:p>
        </p:txBody>
      </p:sp>
      <p:sp>
        <p:nvSpPr>
          <p:cNvPr id="10" name="Footer Placeholder 9"/>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92B31FE-3471-4BAE-9A47-DC4D5C71701F}" type="datetime1">
              <a:rPr lang="en-US" smtClean="0"/>
              <a:pPr/>
              <a:t>12/1/2014</a:t>
            </a:fld>
            <a:endParaRPr lang="en-US" dirty="0"/>
          </a:p>
        </p:txBody>
      </p:sp>
      <p:sp>
        <p:nvSpPr>
          <p:cNvPr id="16" name="Slide Number Placeholder 15"/>
          <p:cNvSpPr>
            <a:spLocks noGrp="1"/>
          </p:cNvSpPr>
          <p:nvPr>
            <p:ph type="sldNum" sz="quarter" idx="11"/>
          </p:nvPr>
        </p:nvSpPr>
        <p:spPr/>
        <p:txBody>
          <a:bodyPr/>
          <a:lstStyle/>
          <a:p>
            <a:fld id="{25B05537-4F9C-432B-819C-84F65C75C718}" type="slidenum">
              <a:rPr lang="en-US" smtClean="0"/>
              <a:pPr/>
              <a:t>‹#›</a:t>
            </a:fld>
            <a:endParaRPr lang="en-US" dirty="0"/>
          </a:p>
        </p:txBody>
      </p:sp>
      <p:sp>
        <p:nvSpPr>
          <p:cNvPr id="17" name="Footer Placeholder 16"/>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CCE442DC-E9F5-4B44-BA31-EE4338D3928F}" type="datetime1">
              <a:rPr lang="en-US" smtClean="0"/>
              <a:pPr/>
              <a:t>12/1/2014</a:t>
            </a:fld>
            <a:endParaRPr lang="en-US" dirty="0"/>
          </a:p>
        </p:txBody>
      </p:sp>
      <p:sp>
        <p:nvSpPr>
          <p:cNvPr id="17" name="Slide Number Placeholder 16"/>
          <p:cNvSpPr>
            <a:spLocks noGrp="1"/>
          </p:cNvSpPr>
          <p:nvPr>
            <p:ph type="sldNum" sz="quarter" idx="11"/>
          </p:nvPr>
        </p:nvSpPr>
        <p:spPr/>
        <p:txBody>
          <a:bodyPr/>
          <a:lstStyle/>
          <a:p>
            <a:fld id="{25B05537-4F9C-432B-819C-84F65C75C718}" type="slidenum">
              <a:rPr lang="en-US" smtClean="0"/>
              <a:pPr/>
              <a:t>‹#›</a:t>
            </a:fld>
            <a:endParaRPr lang="en-US" dirty="0"/>
          </a:p>
        </p:txBody>
      </p:sp>
      <p:sp>
        <p:nvSpPr>
          <p:cNvPr id="18" name="Footer Placeholder 17"/>
          <p:cNvSpPr>
            <a:spLocks noGrp="1"/>
          </p:cNvSpPr>
          <p:nvPr>
            <p:ph type="ftr" sz="quarter" idx="12"/>
          </p:nvPr>
        </p:nvSpPr>
        <p:spPr/>
        <p:txBody>
          <a:bodyPr/>
          <a:lstStyle/>
          <a:p>
            <a:r>
              <a:rPr lang="en-US" smtClean="0"/>
              <a:t>Lagos Niqs 2014-JAB</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25B05537-4F9C-432B-819C-84F65C75C718}" type="slidenum">
              <a:rPr lang="en-US" smtClean="0"/>
              <a:pPr/>
              <a:t>‹#›</a:t>
            </a:fld>
            <a:endParaRPr lang="en-US"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69744F4-496A-4CB3-B6F0-BE02C7AD1F1F}" type="datetime1">
              <a:rPr lang="en-US" smtClean="0"/>
              <a:pPr/>
              <a:t>12/1/2014</a:t>
            </a:fld>
            <a:endParaRPr lang="en-US"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Lagos Niqs 2014-JAB</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685800"/>
            <a:ext cx="7315200" cy="5416868"/>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000" b="1" dirty="0" smtClean="0">
                <a:ln w="1905"/>
                <a:effectLst>
                  <a:outerShdw blurRad="38100" dist="38100" dir="2700000" algn="tl">
                    <a:srgbClr val="000000">
                      <a:alpha val="43137"/>
                    </a:srgbClr>
                  </a:outerShdw>
                </a:effectLst>
              </a:rPr>
              <a:t>ESSENTIALS FOR A SUCCESSFUL ADMINISTRATION  OF CONSTRUCTION PROJECTS</a:t>
            </a:r>
          </a:p>
          <a:p>
            <a:pPr algn="just"/>
            <a:endParaRPr lang="en-US" sz="1600" b="1" dirty="0" smtClean="0">
              <a:ln w="50800"/>
            </a:endParaRPr>
          </a:p>
          <a:p>
            <a:pPr algn="just"/>
            <a:endParaRPr lang="en-US" sz="1600" b="1" dirty="0" smtClean="0">
              <a:ln w="50800"/>
            </a:endParaRPr>
          </a:p>
          <a:p>
            <a:pPr algn="ctr"/>
            <a:r>
              <a:rPr lang="en-US" sz="2000" b="1" dirty="0" smtClean="0">
                <a:ln w="50800"/>
                <a:effectLst>
                  <a:outerShdw blurRad="38100" dist="38100" dir="2700000" algn="tl">
                    <a:srgbClr val="000000">
                      <a:alpha val="43137"/>
                    </a:srgbClr>
                  </a:outerShdw>
                </a:effectLst>
              </a:rPr>
              <a:t>BEING PAPER DELIVERED AT NIQS LAGOS CHAPTER ONE-DAY SEMINAR</a:t>
            </a:r>
          </a:p>
          <a:p>
            <a:pPr algn="ctr"/>
            <a:endParaRPr lang="en-US" sz="1600" b="1" dirty="0" smtClean="0">
              <a:ln w="50800"/>
            </a:endParaRPr>
          </a:p>
          <a:p>
            <a:pPr algn="ctr"/>
            <a:r>
              <a:rPr lang="en-US" sz="1600" b="1" i="1" dirty="0" smtClean="0">
                <a:ln w="50800"/>
                <a:latin typeface="Times New Roman" pitchFamily="18" charset="0"/>
                <a:cs typeface="Times New Roman" pitchFamily="18" charset="0"/>
              </a:rPr>
              <a:t>AT</a:t>
            </a:r>
          </a:p>
          <a:p>
            <a:pPr algn="ctr"/>
            <a:endParaRPr lang="en-US" sz="1600" b="1" dirty="0" smtClean="0">
              <a:ln w="50800"/>
            </a:endParaRPr>
          </a:p>
          <a:p>
            <a:pPr algn="ctr"/>
            <a:r>
              <a:rPr lang="en-US" sz="1600" b="1" dirty="0" smtClean="0">
                <a:ln w="50800"/>
                <a:latin typeface="Bodoni MT Black" pitchFamily="18" charset="0"/>
              </a:rPr>
              <a:t>CENTER FOR MANAGEMENT AND DEVELOPMENT (CMD)</a:t>
            </a:r>
          </a:p>
          <a:p>
            <a:pPr algn="ctr"/>
            <a:endParaRPr lang="en-US" sz="1600" b="1" dirty="0" smtClean="0">
              <a:ln w="50800"/>
            </a:endParaRPr>
          </a:p>
          <a:p>
            <a:pPr algn="ctr"/>
            <a:r>
              <a:rPr lang="en-US" sz="1600" b="1" i="1" dirty="0" smtClean="0">
                <a:ln w="50800"/>
                <a:latin typeface="Times New Roman" pitchFamily="18" charset="0"/>
                <a:cs typeface="Times New Roman" pitchFamily="18" charset="0"/>
              </a:rPr>
              <a:t>ON</a:t>
            </a:r>
          </a:p>
          <a:p>
            <a:pPr algn="ctr"/>
            <a:endParaRPr lang="en-US" sz="1600" b="1" dirty="0" smtClean="0">
              <a:ln w="50800"/>
            </a:endParaRPr>
          </a:p>
          <a:p>
            <a:pPr algn="ctr"/>
            <a:r>
              <a:rPr lang="en-US" b="1" dirty="0" smtClean="0">
                <a:ln w="50800"/>
              </a:rPr>
              <a:t>4</a:t>
            </a:r>
            <a:r>
              <a:rPr lang="en-US" b="1" baseline="30000" dirty="0" smtClean="0">
                <a:ln w="50800"/>
              </a:rPr>
              <a:t>TH</a:t>
            </a:r>
            <a:r>
              <a:rPr lang="en-US" b="1" dirty="0" smtClean="0">
                <a:ln w="50800"/>
              </a:rPr>
              <a:t> DECEMBER 2014</a:t>
            </a:r>
          </a:p>
          <a:p>
            <a:pPr algn="ctr"/>
            <a:endParaRPr lang="en-US" sz="1600" b="1" dirty="0" smtClean="0">
              <a:ln w="50800"/>
            </a:endParaRPr>
          </a:p>
          <a:p>
            <a:pPr algn="ctr"/>
            <a:r>
              <a:rPr lang="en-US" sz="1600" b="1" dirty="0" smtClean="0">
                <a:ln w="50800"/>
              </a:rPr>
              <a:t>BY:</a:t>
            </a:r>
          </a:p>
          <a:p>
            <a:pPr algn="ctr"/>
            <a:r>
              <a:rPr lang="en-US" b="1" dirty="0" smtClean="0">
                <a:ln w="50800"/>
              </a:rPr>
              <a:t>JOSHUA A. BAMDUPE </a:t>
            </a:r>
            <a:r>
              <a:rPr lang="en-US" sz="1200" b="1" dirty="0" smtClean="0">
                <a:ln w="50800"/>
              </a:rPr>
              <a:t>FNIQS</a:t>
            </a:r>
          </a:p>
          <a:p>
            <a:pPr algn="ctr"/>
            <a:r>
              <a:rPr lang="en-US" b="1" dirty="0" smtClean="0">
                <a:ln w="50800"/>
              </a:rPr>
              <a:t>PRINCIPAL CONSULTANT,  JABAK CONSULTANTS</a:t>
            </a:r>
          </a:p>
          <a:p>
            <a:pPr algn="ctr"/>
            <a:endParaRPr lang="en-US" sz="1600" b="1" dirty="0" smtClean="0">
              <a:ln w="50800"/>
              <a:solidFill>
                <a:schemeClr val="bg1">
                  <a:shade val="50000"/>
                </a:schemeClr>
              </a:solidFill>
            </a:endParaRPr>
          </a:p>
          <a:p>
            <a:pPr algn="just"/>
            <a:endParaRPr lang="en-US" b="1" dirty="0">
              <a:ln w="50800"/>
              <a:solidFill>
                <a:schemeClr val="bg1">
                  <a:shade val="50000"/>
                </a:schemeClr>
              </a:solidFill>
            </a:endParaRP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09361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85800"/>
            <a:ext cx="7315200" cy="6001643"/>
          </a:xfrm>
          <a:prstGeom prst="rect">
            <a:avLst/>
          </a:prstGeom>
          <a:noFill/>
        </p:spPr>
        <p:txBody>
          <a:bodyPr wrap="square" rtlCol="0">
            <a:spAutoFit/>
          </a:bodyPr>
          <a:lstStyle/>
          <a:p>
            <a:r>
              <a:rPr lang="en-US" sz="1600" dirty="0"/>
              <a:t>	</a:t>
            </a:r>
            <a:endParaRPr lang="en-US" sz="1600" dirty="0" smtClean="0"/>
          </a:p>
          <a:p>
            <a:r>
              <a:rPr lang="en-US" sz="1600" b="1" i="1" dirty="0" smtClean="0">
                <a:effectLst>
                  <a:outerShdw blurRad="38100" dist="38100" dir="2700000" algn="tl">
                    <a:srgbClr val="000000">
                      <a:alpha val="43137"/>
                    </a:srgbClr>
                  </a:outerShdw>
                </a:effectLst>
              </a:rPr>
              <a:t>	The following are the Constituents of construction phase</a:t>
            </a:r>
          </a:p>
          <a:p>
            <a:r>
              <a:rPr lang="en-US" sz="1600" b="1" i="1" dirty="0" smtClean="0">
                <a:effectLst>
                  <a:outerShdw blurRad="38100" dist="38100" dir="2700000" algn="tl">
                    <a:srgbClr val="000000">
                      <a:alpha val="43137"/>
                    </a:srgbClr>
                  </a:outerShdw>
                </a:effectLst>
              </a:rPr>
              <a:t>	 Planning</a:t>
            </a:r>
            <a:endParaRPr lang="en-US" sz="1600" b="1" i="1" dirty="0">
              <a:effectLst>
                <a:outerShdw blurRad="38100" dist="38100" dir="2700000" algn="tl">
                  <a:srgbClr val="000000">
                    <a:alpha val="43137"/>
                  </a:srgbClr>
                </a:outerShdw>
              </a:effectLst>
            </a:endParaRPr>
          </a:p>
          <a:p>
            <a:pPr marL="1371600" lvl="0" indent="-457200">
              <a:buFont typeface="Wingdings" pitchFamily="2" charset="2"/>
              <a:buChar char="§"/>
            </a:pPr>
            <a:r>
              <a:rPr lang="en-US" sz="1600" dirty="0"/>
              <a:t>Conceptual design, preliminary evaluation, budget</a:t>
            </a:r>
          </a:p>
          <a:p>
            <a:pPr marL="1371600" lvl="0" indent="-457200">
              <a:buFont typeface="Wingdings" pitchFamily="2" charset="2"/>
              <a:buChar char="§"/>
            </a:pPr>
            <a:r>
              <a:rPr lang="en-US" sz="1600" dirty="0"/>
              <a:t>Formulate a development scheme</a:t>
            </a:r>
          </a:p>
          <a:p>
            <a:pPr marL="1371600" lvl="0" indent="-457200">
              <a:buFont typeface="Wingdings" pitchFamily="2" charset="2"/>
              <a:buChar char="§"/>
            </a:pPr>
            <a:r>
              <a:rPr lang="en-US" sz="1600" dirty="0"/>
              <a:t>Contract strategy – clear and concise strategy for forming and executing the contract</a:t>
            </a:r>
          </a:p>
          <a:p>
            <a:pPr marL="1371600" lvl="0" indent="-457200">
              <a:buFont typeface="Wingdings" pitchFamily="2" charset="2"/>
              <a:buChar char="§"/>
            </a:pPr>
            <a:r>
              <a:rPr lang="en-US" sz="1600" dirty="0"/>
              <a:t>Type of delivery methods</a:t>
            </a:r>
          </a:p>
          <a:p>
            <a:pPr marL="1371600" lvl="0" indent="-457200">
              <a:buFont typeface="Wingdings" pitchFamily="2" charset="2"/>
              <a:buChar char="§"/>
            </a:pPr>
            <a:r>
              <a:rPr lang="en-US" sz="1600" dirty="0"/>
              <a:t>Roles and responsibilities of team</a:t>
            </a:r>
          </a:p>
          <a:p>
            <a:pPr marL="1371600" lvl="0" indent="-457200">
              <a:buFont typeface="Wingdings" pitchFamily="2" charset="2"/>
              <a:buChar char="§"/>
            </a:pPr>
            <a:r>
              <a:rPr lang="en-US" sz="1600" dirty="0"/>
              <a:t>Statutory requirement and approval</a:t>
            </a:r>
          </a:p>
          <a:p>
            <a:pPr marL="1371600" lvl="0" indent="-457200">
              <a:buFont typeface="Wingdings" pitchFamily="2" charset="2"/>
              <a:buChar char="§"/>
            </a:pPr>
            <a:r>
              <a:rPr lang="en-US" sz="1600" dirty="0"/>
              <a:t>Selection of team members</a:t>
            </a:r>
          </a:p>
          <a:p>
            <a:pPr marL="1371600" lvl="0" indent="-457200">
              <a:buFont typeface="Wingdings" pitchFamily="2" charset="2"/>
              <a:buChar char="§"/>
            </a:pPr>
            <a:r>
              <a:rPr lang="en-US" sz="1600" dirty="0"/>
              <a:t>Formulation of policies and procedure</a:t>
            </a:r>
          </a:p>
          <a:p>
            <a:r>
              <a:rPr lang="en-US" sz="1600" dirty="0"/>
              <a:t> </a:t>
            </a:r>
          </a:p>
          <a:p>
            <a:r>
              <a:rPr lang="en-US" sz="1600" dirty="0" smtClean="0"/>
              <a:t>	</a:t>
            </a:r>
            <a:r>
              <a:rPr lang="en-US" sz="1600" b="1" i="1" dirty="0" smtClean="0">
                <a:effectLst>
                  <a:outerShdw blurRad="38100" dist="38100" dir="2700000" algn="tl">
                    <a:srgbClr val="000000">
                      <a:alpha val="43137"/>
                    </a:srgbClr>
                  </a:outerShdw>
                </a:effectLst>
              </a:rPr>
              <a:t>Design</a:t>
            </a:r>
            <a:endParaRPr lang="en-US" sz="1600" b="1" i="1" dirty="0">
              <a:effectLst>
                <a:outerShdw blurRad="38100" dist="38100" dir="2700000" algn="tl">
                  <a:srgbClr val="000000">
                    <a:alpha val="43137"/>
                  </a:srgbClr>
                </a:outerShdw>
              </a:effectLst>
            </a:endParaRPr>
          </a:p>
          <a:p>
            <a:pPr marL="1371600" lvl="0" indent="-457200">
              <a:buFont typeface="Wingdings" pitchFamily="2" charset="2"/>
              <a:buChar char="§"/>
            </a:pPr>
            <a:r>
              <a:rPr lang="en-US" sz="1600" dirty="0"/>
              <a:t>Preliminary Design</a:t>
            </a:r>
          </a:p>
          <a:p>
            <a:pPr marL="1371600" lvl="0" indent="-457200">
              <a:buFont typeface="Wingdings" pitchFamily="2" charset="2"/>
              <a:buChar char="§"/>
            </a:pPr>
            <a:r>
              <a:rPr lang="en-US" sz="1600" dirty="0"/>
              <a:t>Budget</a:t>
            </a:r>
          </a:p>
          <a:p>
            <a:pPr marL="1371600" lvl="0" indent="-457200">
              <a:buFont typeface="Wingdings" pitchFamily="2" charset="2"/>
              <a:buChar char="§"/>
            </a:pPr>
            <a:r>
              <a:rPr lang="en-US" sz="1600" dirty="0"/>
              <a:t>Value engineering</a:t>
            </a:r>
          </a:p>
          <a:p>
            <a:pPr marL="1371600" lvl="0" indent="-457200">
              <a:buFont typeface="Wingdings" pitchFamily="2" charset="2"/>
              <a:buChar char="§"/>
            </a:pPr>
            <a:r>
              <a:rPr lang="en-US" sz="1600" dirty="0"/>
              <a:t>Life Cycle Costing</a:t>
            </a:r>
          </a:p>
          <a:p>
            <a:pPr marL="1371600" lvl="0" indent="-457200">
              <a:buFont typeface="Wingdings" pitchFamily="2" charset="2"/>
              <a:buChar char="§"/>
            </a:pPr>
            <a:r>
              <a:rPr lang="en-US" sz="1600" dirty="0"/>
              <a:t>Detailed Design</a:t>
            </a:r>
          </a:p>
          <a:p>
            <a:pPr marL="1371600" lvl="0" indent="-457200">
              <a:buFont typeface="Wingdings" pitchFamily="2" charset="2"/>
              <a:buChar char="§"/>
            </a:pPr>
            <a:r>
              <a:rPr lang="en-US" sz="1600" dirty="0"/>
              <a:t>Procurement / Tendering</a:t>
            </a:r>
          </a:p>
          <a:p>
            <a:pPr marL="1371600" lvl="0" indent="-457200">
              <a:buFont typeface="Wingdings" pitchFamily="2" charset="2"/>
              <a:buChar char="§"/>
            </a:pPr>
            <a:r>
              <a:rPr lang="en-US" sz="1600" dirty="0"/>
              <a:t>Contract</a:t>
            </a:r>
          </a:p>
          <a:p>
            <a:pPr marL="1371600" lvl="0" indent="-457200">
              <a:buFont typeface="Wingdings" pitchFamily="2" charset="2"/>
              <a:buChar char="§"/>
            </a:pPr>
            <a:r>
              <a:rPr lang="en-US" sz="1600" dirty="0"/>
              <a:t>Planning Approval</a:t>
            </a:r>
          </a:p>
          <a:p>
            <a:pPr marL="1371600" lvl="0" indent="-457200">
              <a:buFont typeface="Wingdings" pitchFamily="2" charset="2"/>
              <a:buChar char="§"/>
            </a:pPr>
            <a:r>
              <a:rPr lang="en-US" sz="1600" dirty="0"/>
              <a:t>Interface</a:t>
            </a:r>
          </a:p>
          <a:p>
            <a:pPr algn="just"/>
            <a:r>
              <a:rPr lang="en-US" sz="1600" b="1" i="1" dirty="0" smtClean="0"/>
              <a:t>	</a:t>
            </a:r>
            <a:endParaRPr lang="en-US" sz="1600" dirty="0"/>
          </a:p>
        </p:txBody>
      </p:sp>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745371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632311"/>
          </a:xfrm>
          <a:prstGeom prst="rect">
            <a:avLst/>
          </a:prstGeom>
          <a:noFill/>
        </p:spPr>
        <p:txBody>
          <a:bodyPr wrap="square" rtlCol="0">
            <a:spAutoFit/>
          </a:bodyPr>
          <a:lstStyle/>
          <a:p>
            <a:r>
              <a:rPr lang="en-US" sz="1600" dirty="0"/>
              <a:t>	</a:t>
            </a:r>
            <a:r>
              <a:rPr lang="en-US" sz="1600" b="1" i="1" dirty="0">
                <a:effectLst>
                  <a:outerShdw blurRad="38100" dist="38100" dir="2700000" algn="tl">
                    <a:srgbClr val="000000">
                      <a:alpha val="43137"/>
                    </a:srgbClr>
                  </a:outerShdw>
                </a:effectLst>
              </a:rPr>
              <a:t>Construction</a:t>
            </a:r>
            <a:endParaRPr lang="en-US" sz="1600" i="1" dirty="0">
              <a:effectLst>
                <a:outerShdw blurRad="38100" dist="38100" dir="2700000" algn="tl">
                  <a:srgbClr val="000000">
                    <a:alpha val="43137"/>
                  </a:srgbClr>
                </a:outerShdw>
              </a:effectLst>
            </a:endParaRPr>
          </a:p>
          <a:p>
            <a:pPr marL="1371600" lvl="0" indent="-457200">
              <a:buFont typeface="Wingdings" pitchFamily="2" charset="2"/>
              <a:buChar char="§"/>
            </a:pPr>
            <a:r>
              <a:rPr lang="en-US" sz="1600" dirty="0"/>
              <a:t>Time</a:t>
            </a:r>
          </a:p>
          <a:p>
            <a:pPr marL="1371600" lvl="0" indent="-457200">
              <a:buFont typeface="Wingdings" pitchFamily="2" charset="2"/>
              <a:buChar char="§"/>
            </a:pPr>
            <a:r>
              <a:rPr lang="en-US" sz="1600" dirty="0"/>
              <a:t>Resources</a:t>
            </a:r>
          </a:p>
          <a:p>
            <a:pPr marL="1371600" lvl="0" indent="-457200">
              <a:buFont typeface="Wingdings" pitchFamily="2" charset="2"/>
              <a:buChar char="§"/>
            </a:pPr>
            <a:r>
              <a:rPr lang="en-US" sz="1600" dirty="0"/>
              <a:t>Sequence</a:t>
            </a:r>
          </a:p>
          <a:p>
            <a:pPr marL="1371600" lvl="0" indent="-457200">
              <a:buFont typeface="Wingdings" pitchFamily="2" charset="2"/>
              <a:buChar char="§"/>
            </a:pPr>
            <a:r>
              <a:rPr lang="en-US" sz="1600" dirty="0"/>
              <a:t>Change Orders</a:t>
            </a:r>
          </a:p>
          <a:p>
            <a:pPr marL="1371600" lvl="0" indent="-457200">
              <a:buFont typeface="Wingdings" pitchFamily="2" charset="2"/>
              <a:buChar char="§"/>
            </a:pPr>
            <a:r>
              <a:rPr lang="en-US" sz="1600" dirty="0"/>
              <a:t>Claims</a:t>
            </a:r>
          </a:p>
          <a:p>
            <a:pPr marL="1371600" lvl="0" indent="-457200">
              <a:buFont typeface="Wingdings" pitchFamily="2" charset="2"/>
              <a:buChar char="§"/>
            </a:pPr>
            <a:r>
              <a:rPr lang="en-US" sz="1600" dirty="0"/>
              <a:t>Negotiation</a:t>
            </a:r>
          </a:p>
          <a:p>
            <a:pPr marL="1371600" lvl="0" indent="-457200">
              <a:buFont typeface="Wingdings" pitchFamily="2" charset="2"/>
              <a:buChar char="§"/>
            </a:pPr>
            <a:r>
              <a:rPr lang="en-US" sz="1600" dirty="0"/>
              <a:t>Risk</a:t>
            </a:r>
          </a:p>
          <a:p>
            <a:pPr marL="1371600" lvl="0" indent="-457200">
              <a:buFont typeface="Wingdings" pitchFamily="2" charset="2"/>
              <a:buChar char="§"/>
            </a:pPr>
            <a:r>
              <a:rPr lang="en-US" sz="1600" dirty="0"/>
              <a:t>Cost Management</a:t>
            </a:r>
          </a:p>
          <a:p>
            <a:pPr marL="1371600" lvl="0" indent="-457200">
              <a:buFont typeface="Wingdings" pitchFamily="2" charset="2"/>
              <a:buChar char="§"/>
            </a:pPr>
            <a:r>
              <a:rPr lang="en-US" sz="1600" dirty="0"/>
              <a:t>Cost Control</a:t>
            </a:r>
          </a:p>
          <a:p>
            <a:pPr marL="1371600" lvl="0" indent="-457200">
              <a:buFont typeface="Wingdings" pitchFamily="2" charset="2"/>
              <a:buChar char="§"/>
            </a:pPr>
            <a:r>
              <a:rPr lang="en-US" sz="1600" dirty="0"/>
              <a:t>Risk Management</a:t>
            </a:r>
          </a:p>
          <a:p>
            <a:r>
              <a:rPr lang="en-US" sz="1600" dirty="0"/>
              <a:t> </a:t>
            </a:r>
          </a:p>
          <a:p>
            <a:r>
              <a:rPr lang="en-US" sz="1600" b="1" i="1" dirty="0" smtClean="0"/>
              <a:t>	</a:t>
            </a:r>
            <a:r>
              <a:rPr lang="en-US" sz="1600" b="1" i="1" dirty="0" smtClean="0">
                <a:effectLst>
                  <a:outerShdw blurRad="38100" dist="38100" dir="2700000" algn="tl">
                    <a:srgbClr val="000000">
                      <a:alpha val="43137"/>
                    </a:srgbClr>
                  </a:outerShdw>
                </a:effectLst>
              </a:rPr>
              <a:t>Commissioning </a:t>
            </a:r>
            <a:r>
              <a:rPr lang="en-US" sz="1600" b="1" i="1" dirty="0">
                <a:effectLst>
                  <a:outerShdw blurRad="38100" dist="38100" dir="2700000" algn="tl">
                    <a:srgbClr val="000000">
                      <a:alpha val="43137"/>
                    </a:srgbClr>
                  </a:outerShdw>
                </a:effectLst>
              </a:rPr>
              <a:t>and Closeout</a:t>
            </a:r>
            <a:endParaRPr lang="en-US" sz="1600" dirty="0">
              <a:effectLst>
                <a:outerShdw blurRad="38100" dist="38100" dir="2700000" algn="tl">
                  <a:srgbClr val="000000">
                    <a:alpha val="43137"/>
                  </a:srgbClr>
                </a:outerShdw>
              </a:effectLst>
            </a:endParaRPr>
          </a:p>
          <a:p>
            <a:pPr marL="1371600" lvl="0" indent="-457200">
              <a:buFont typeface="Wingdings" pitchFamily="2" charset="2"/>
              <a:buChar char="§"/>
            </a:pPr>
            <a:r>
              <a:rPr lang="en-US" sz="1600" dirty="0"/>
              <a:t>Testing</a:t>
            </a:r>
          </a:p>
          <a:p>
            <a:pPr marL="1371600" lvl="0" indent="-457200">
              <a:buFont typeface="Wingdings" pitchFamily="2" charset="2"/>
              <a:buChar char="§"/>
            </a:pPr>
            <a:r>
              <a:rPr lang="en-US" sz="1600" dirty="0"/>
              <a:t>Check Performance</a:t>
            </a:r>
          </a:p>
          <a:p>
            <a:pPr marL="1371600" lvl="0" indent="-457200">
              <a:buFont typeface="Wingdings" pitchFamily="2" charset="2"/>
              <a:buChar char="§"/>
            </a:pPr>
            <a:r>
              <a:rPr lang="en-US" sz="1600" dirty="0"/>
              <a:t>Operation and Maintenance Manual</a:t>
            </a:r>
          </a:p>
          <a:p>
            <a:pPr marL="1371600" lvl="0" indent="-457200">
              <a:buFont typeface="Wingdings" pitchFamily="2" charset="2"/>
              <a:buChar char="§"/>
            </a:pPr>
            <a:r>
              <a:rPr lang="en-US" sz="1600" dirty="0"/>
              <a:t>Code Compliance</a:t>
            </a:r>
          </a:p>
          <a:p>
            <a:pPr marL="1371600" lvl="0" indent="-457200">
              <a:buFont typeface="Wingdings" pitchFamily="2" charset="2"/>
              <a:buChar char="§"/>
            </a:pPr>
            <a:r>
              <a:rPr lang="en-US" sz="1600" dirty="0"/>
              <a:t>Document Compliance and Acceptance</a:t>
            </a:r>
          </a:p>
          <a:p>
            <a:pPr marL="1371600" lvl="0" indent="-457200">
              <a:buFont typeface="Wingdings" pitchFamily="2" charset="2"/>
              <a:buChar char="§"/>
            </a:pPr>
            <a:r>
              <a:rPr lang="en-US" sz="1600" dirty="0"/>
              <a:t>Final Account</a:t>
            </a:r>
          </a:p>
          <a:p>
            <a:pPr marL="1371600" lvl="0" indent="-457200">
              <a:buFont typeface="Wingdings" pitchFamily="2" charset="2"/>
              <a:buChar char="§"/>
            </a:pPr>
            <a:r>
              <a:rPr lang="en-US" sz="1600" dirty="0"/>
              <a:t>Led Certification in Building</a:t>
            </a:r>
          </a:p>
          <a:p>
            <a:pPr marL="1371600" lvl="0" indent="-457200">
              <a:buFont typeface="Wingdings" pitchFamily="2" charset="2"/>
              <a:buChar char="§"/>
            </a:pPr>
            <a:endParaRPr lang="en-US" sz="1600" dirty="0"/>
          </a:p>
          <a:p>
            <a:pPr algn="just"/>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617409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85800"/>
            <a:ext cx="7315200" cy="1815882"/>
          </a:xfrm>
          <a:prstGeom prst="rect">
            <a:avLst/>
          </a:prstGeom>
          <a:noFill/>
        </p:spPr>
        <p:txBody>
          <a:bodyPr wrap="square" rtlCol="0">
            <a:spAutoFit/>
          </a:bodyPr>
          <a:lstStyle/>
          <a:p>
            <a:r>
              <a:rPr lang="en-US" sz="1600" dirty="0"/>
              <a:t>	The interdependent or relationship between the four </a:t>
            </a:r>
            <a:r>
              <a:rPr lang="en-US" sz="1600" dirty="0" smtClean="0"/>
              <a:t>variables and 	constraints can </a:t>
            </a:r>
            <a:r>
              <a:rPr lang="en-US" sz="1600" dirty="0"/>
              <a:t>be illustrated by </a:t>
            </a:r>
            <a:r>
              <a:rPr lang="en-US" sz="1600" dirty="0" smtClean="0"/>
              <a:t>	what </a:t>
            </a:r>
            <a:r>
              <a:rPr lang="en-US" sz="1600" dirty="0"/>
              <a:t>is called a scope triangle</a:t>
            </a:r>
            <a:r>
              <a:rPr lang="en-US" sz="1600" dirty="0" smtClean="0"/>
              <a:t>.</a:t>
            </a:r>
          </a:p>
          <a:p>
            <a:endParaRPr lang="en-US" sz="1600" dirty="0"/>
          </a:p>
          <a:p>
            <a:endParaRPr lang="en-US" sz="1600" dirty="0" smtClean="0"/>
          </a:p>
          <a:p>
            <a:endParaRPr lang="en-US" sz="1600" dirty="0"/>
          </a:p>
          <a:p>
            <a:pPr marL="914400" lvl="0"/>
            <a:endParaRPr lang="en-US" sz="1600" dirty="0"/>
          </a:p>
          <a:p>
            <a:pPr algn="just"/>
            <a:r>
              <a:rPr lang="en-US" sz="1600" b="1" i="1" dirty="0" smtClean="0"/>
              <a:t>	</a:t>
            </a:r>
            <a:endParaRPr lang="en-US" sz="1600"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15671" y="1593741"/>
            <a:ext cx="5342369"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990704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smtClean="0"/>
              <a:t>	The </a:t>
            </a:r>
            <a:r>
              <a:rPr lang="en-US" sz="1600" dirty="0"/>
              <a:t>normal situation is that all of the variables are constant but a change in </a:t>
            </a:r>
            <a:r>
              <a:rPr lang="en-US" sz="1600" dirty="0" smtClean="0"/>
              <a:t>	one </a:t>
            </a:r>
            <a:r>
              <a:rPr lang="en-US" sz="1600" dirty="0"/>
              <a:t>affects the other. In other </a:t>
            </a:r>
            <a:r>
              <a:rPr lang="en-US" sz="1600" dirty="0" smtClean="0"/>
              <a:t>words, </a:t>
            </a:r>
            <a:r>
              <a:rPr lang="en-US" sz="1600" dirty="0"/>
              <a:t>the quality of a construction built </a:t>
            </a:r>
            <a:r>
              <a:rPr lang="en-US" sz="1600" dirty="0" smtClean="0"/>
              <a:t>	within </a:t>
            </a:r>
            <a:r>
              <a:rPr lang="en-US" sz="1600" dirty="0"/>
              <a:t>a fixed period will depend on the cost and resources available. </a:t>
            </a:r>
            <a:r>
              <a:rPr lang="en-US" sz="1600" dirty="0" smtClean="0"/>
              <a:t>	Unfortunately</a:t>
            </a:r>
            <a:r>
              <a:rPr lang="en-US" sz="1600" dirty="0"/>
              <a:t>, due to the nature of construction project all these constants </a:t>
            </a:r>
            <a:r>
              <a:rPr lang="en-US" sz="1600" dirty="0" smtClean="0"/>
              <a:t>	or </a:t>
            </a:r>
            <a:r>
              <a:rPr lang="en-US" sz="1600" dirty="0"/>
              <a:t>variables keeping changing </a:t>
            </a:r>
            <a:r>
              <a:rPr lang="en-US" sz="1600" dirty="0" smtClean="0"/>
              <a:t>due to </a:t>
            </a:r>
            <a:r>
              <a:rPr lang="en-US" sz="1600" dirty="0"/>
              <a:t>the number of stakeholders and the </a:t>
            </a:r>
            <a:r>
              <a:rPr lang="en-US" sz="1600" dirty="0" smtClean="0"/>
              <a:t>	time taken </a:t>
            </a:r>
            <a:r>
              <a:rPr lang="en-US" sz="1600" dirty="0"/>
              <a:t>in completing such </a:t>
            </a:r>
            <a:r>
              <a:rPr lang="en-US" sz="1600" dirty="0" smtClean="0"/>
              <a:t>projects. </a:t>
            </a:r>
            <a:r>
              <a:rPr lang="en-US" sz="1600" dirty="0"/>
              <a:t>Activities are generally divided into </a:t>
            </a:r>
            <a:r>
              <a:rPr lang="en-US" sz="1600" dirty="0" smtClean="0"/>
              <a:t>	functional </a:t>
            </a:r>
            <a:r>
              <a:rPr lang="en-US" sz="1600" dirty="0"/>
              <a:t>areas which are performed by different </a:t>
            </a:r>
            <a:r>
              <a:rPr lang="en-US" sz="1600" dirty="0" smtClean="0"/>
              <a:t>discipline; </a:t>
            </a:r>
            <a:r>
              <a:rPr lang="en-US" sz="1600" dirty="0"/>
              <a:t>Architects, </a:t>
            </a:r>
            <a:r>
              <a:rPr lang="en-US" sz="1600" dirty="0" smtClean="0"/>
              <a:t>	Engineering</a:t>
            </a:r>
            <a:r>
              <a:rPr lang="en-US" sz="1600" dirty="0"/>
              <a:t>, Quantity Surveyors, Contractors, Subcontractors, Suppliers </a:t>
            </a:r>
            <a:r>
              <a:rPr lang="en-US" sz="1600" dirty="0" smtClean="0"/>
              <a:t>	etc. </a:t>
            </a:r>
            <a:r>
              <a:rPr lang="en-US" sz="1600" dirty="0"/>
              <a:t>depending on the project. Consequently each discipline optimize their </a:t>
            </a:r>
            <a:r>
              <a:rPr lang="en-US" sz="1600" dirty="0" smtClean="0"/>
              <a:t>	respective </a:t>
            </a:r>
            <a:r>
              <a:rPr lang="en-US" sz="1600" dirty="0"/>
              <a:t>functions sometimes without due consideration for others or </a:t>
            </a:r>
            <a:r>
              <a:rPr lang="en-US" sz="1600" dirty="0" smtClean="0"/>
              <a:t>	failure </a:t>
            </a:r>
            <a:r>
              <a:rPr lang="en-US" sz="1600" dirty="0"/>
              <a:t>to understand the peculiar nature of each </a:t>
            </a:r>
            <a:r>
              <a:rPr lang="en-US" sz="1600" dirty="0" smtClean="0"/>
              <a:t>other’s </a:t>
            </a:r>
            <a:r>
              <a:rPr lang="en-US" sz="1600" dirty="0"/>
              <a:t>performance</a:t>
            </a:r>
            <a:r>
              <a:rPr lang="en-US" sz="1600" dirty="0" smtClean="0"/>
              <a:t>.</a:t>
            </a:r>
          </a:p>
          <a:p>
            <a:pPr algn="just"/>
            <a:endParaRPr lang="en-US" sz="1600" dirty="0"/>
          </a:p>
          <a:p>
            <a:pPr algn="just"/>
            <a:r>
              <a:rPr lang="en-US" sz="1600" dirty="0" smtClean="0"/>
              <a:t>	</a:t>
            </a:r>
            <a:r>
              <a:rPr lang="en-US" sz="1600" dirty="0"/>
              <a:t>The temporary nature of project organization structure where a team is put </a:t>
            </a:r>
            <a:r>
              <a:rPr lang="en-US" sz="1600" dirty="0" smtClean="0"/>
              <a:t>	together </a:t>
            </a:r>
            <a:r>
              <a:rPr lang="en-US" sz="1600" dirty="0"/>
              <a:t>for the purpose of executing a project and later disbanded after </a:t>
            </a:r>
            <a:r>
              <a:rPr lang="en-US" sz="1600" dirty="0" smtClean="0"/>
              <a:t>	completion </a:t>
            </a:r>
            <a:r>
              <a:rPr lang="en-US" sz="1600" dirty="0"/>
              <a:t>is another source of concern. In addition </a:t>
            </a:r>
            <a:r>
              <a:rPr lang="en-US" sz="1600" dirty="0" smtClean="0"/>
              <a:t>, most </a:t>
            </a:r>
            <a:r>
              <a:rPr lang="en-US" sz="1600" dirty="0"/>
              <a:t>construction </a:t>
            </a:r>
            <a:r>
              <a:rPr lang="en-US" sz="1600" dirty="0" smtClean="0"/>
              <a:t>	are becoming </a:t>
            </a:r>
            <a:r>
              <a:rPr lang="en-US" sz="1600" dirty="0"/>
              <a:t>more complex with each one presenting its unique </a:t>
            </a:r>
            <a:r>
              <a:rPr lang="en-US" sz="1600" dirty="0" smtClean="0"/>
              <a:t>	characteristics with </a:t>
            </a:r>
            <a:r>
              <a:rPr lang="en-US" sz="1600" dirty="0"/>
              <a:t>greater exposure to physical, political, financial, </a:t>
            </a:r>
            <a:r>
              <a:rPr lang="en-US" sz="1600" dirty="0" smtClean="0"/>
              <a:t>	environmental </a:t>
            </a:r>
            <a:r>
              <a:rPr lang="en-US" sz="1600" dirty="0"/>
              <a:t>and </a:t>
            </a:r>
            <a:r>
              <a:rPr lang="en-US" sz="1600" dirty="0" smtClean="0"/>
              <a:t>technical </a:t>
            </a:r>
            <a:r>
              <a:rPr lang="en-US" sz="1600" dirty="0"/>
              <a:t>risks.</a:t>
            </a:r>
          </a:p>
          <a:p>
            <a:pPr algn="just"/>
            <a:endParaRPr lang="en-US" sz="1600" dirty="0"/>
          </a:p>
          <a:p>
            <a:pPr marL="1371600" lvl="0" indent="-457200" algn="just">
              <a:buFont typeface="Wingdings" pitchFamily="2" charset="2"/>
              <a:buChar char="§"/>
            </a:pPr>
            <a:endParaRPr lang="en-US" sz="1600" dirty="0"/>
          </a:p>
          <a:p>
            <a:pPr algn="just"/>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dirty="0" smtClean="0"/>
              <a:t>Lagos </a:t>
            </a:r>
            <a:r>
              <a:rPr lang="en-US" dirty="0" err="1" smtClean="0"/>
              <a:t>Niqs</a:t>
            </a:r>
            <a:r>
              <a:rPr lang="en-US" dirty="0" smtClean="0"/>
              <a:t> 2014-JAB</a:t>
            </a:r>
            <a:endParaRPr lang="en-US" dirty="0"/>
          </a:p>
        </p:txBody>
      </p:sp>
    </p:spTree>
    <p:extLst>
      <p:ext uri="{BB962C8B-B14F-4D97-AF65-F5344CB8AC3E}">
        <p14:creationId xmlns="" xmlns:p14="http://schemas.microsoft.com/office/powerpoint/2010/main" val="2775429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84775"/>
          </a:xfrm>
          <a:prstGeom prst="rect">
            <a:avLst/>
          </a:prstGeom>
          <a:noFill/>
        </p:spPr>
        <p:txBody>
          <a:bodyPr wrap="square" rtlCol="0">
            <a:spAutoFit/>
          </a:bodyPr>
          <a:lstStyle/>
          <a:p>
            <a:endParaRPr lang="en-US" sz="1600" dirty="0" smtClean="0"/>
          </a:p>
          <a:p>
            <a:pPr algn="just"/>
            <a:endParaRPr lang="en-US" sz="1600" dirty="0"/>
          </a:p>
        </p:txBody>
      </p:sp>
      <p:sp>
        <p:nvSpPr>
          <p:cNvPr id="3" name="TextBox 2"/>
          <p:cNvSpPr txBox="1"/>
          <p:nvPr/>
        </p:nvSpPr>
        <p:spPr>
          <a:xfrm>
            <a:off x="914400" y="685800"/>
            <a:ext cx="7315200" cy="2308324"/>
          </a:xfrm>
          <a:prstGeom prst="rect">
            <a:avLst/>
          </a:prstGeom>
          <a:noFill/>
        </p:spPr>
        <p:txBody>
          <a:bodyPr wrap="square" rtlCol="0">
            <a:spAutoFit/>
          </a:bodyPr>
          <a:lstStyle/>
          <a:p>
            <a:r>
              <a:rPr lang="en-US" sz="1600" dirty="0"/>
              <a:t>	Quantity Surveyors are expected to be proactive and capable of applying </a:t>
            </a:r>
            <a:r>
              <a:rPr lang="en-US" sz="1600" dirty="0" smtClean="0"/>
              <a:t>	effective </a:t>
            </a:r>
            <a:r>
              <a:rPr lang="en-US" sz="1600" dirty="0"/>
              <a:t>management of cost, contracts, communications and claims as </a:t>
            </a:r>
            <a:r>
              <a:rPr lang="en-US" sz="1600" dirty="0" smtClean="0"/>
              <a:t>	these </a:t>
            </a:r>
            <a:r>
              <a:rPr lang="en-US" sz="1600" dirty="0"/>
              <a:t>four core elements are becoming more important </a:t>
            </a:r>
            <a:r>
              <a:rPr lang="en-US" sz="1600" dirty="0" smtClean="0"/>
              <a:t>to Clients </a:t>
            </a:r>
            <a:r>
              <a:rPr lang="en-US" sz="1600" dirty="0"/>
              <a:t>and </a:t>
            </a:r>
            <a:r>
              <a:rPr lang="en-US" sz="1600" dirty="0" smtClean="0"/>
              <a:t>	developers. It is a complex task undertaken which involves preparation of 	budget</a:t>
            </a:r>
            <a:r>
              <a:rPr lang="en-US" sz="1600" dirty="0"/>
              <a:t>, constant measuring progress </a:t>
            </a:r>
            <a:r>
              <a:rPr lang="en-US" sz="1600" dirty="0" smtClean="0"/>
              <a:t>,constant </a:t>
            </a:r>
            <a:r>
              <a:rPr lang="en-US" sz="1600" dirty="0"/>
              <a:t>cost report and evaluation, </a:t>
            </a:r>
            <a:r>
              <a:rPr lang="en-US" sz="1600" dirty="0" smtClean="0"/>
              <a:t>	cost </a:t>
            </a:r>
            <a:r>
              <a:rPr lang="en-US" sz="1600" dirty="0"/>
              <a:t>prediction measuring changes and reporting on them and </a:t>
            </a:r>
            <a:r>
              <a:rPr lang="en-US" sz="1600" dirty="0" smtClean="0"/>
              <a:t>cost control 	and  conclusions </a:t>
            </a:r>
            <a:r>
              <a:rPr lang="en-US" sz="1600" dirty="0"/>
              <a:t>/ recommendation.</a:t>
            </a:r>
          </a:p>
          <a:p>
            <a:pPr marL="914400" lvl="0"/>
            <a:endParaRPr lang="en-US" sz="1600" dirty="0"/>
          </a:p>
          <a:p>
            <a:pPr algn="just"/>
            <a:r>
              <a:rPr lang="en-US" sz="1600" b="1" i="1" dirty="0" smtClean="0"/>
              <a:t>	</a:t>
            </a:r>
            <a:endParaRPr lang="en-US" sz="1600" dirty="0"/>
          </a:p>
        </p:txBody>
      </p:sp>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286807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09200"/>
          </a:xfrm>
          <a:prstGeom prst="rect">
            <a:avLst/>
          </a:prstGeom>
          <a:noFill/>
        </p:spPr>
        <p:txBody>
          <a:bodyPr wrap="square" rtlCol="0">
            <a:spAutoFit/>
          </a:bodyPr>
          <a:lstStyle/>
          <a:p>
            <a:pPr algn="just"/>
            <a:r>
              <a:rPr lang="en-US" sz="1600" dirty="0"/>
              <a:t>3.0	</a:t>
            </a:r>
            <a:r>
              <a:rPr lang="en-US" sz="1600" b="1" u="sng" dirty="0"/>
              <a:t>SUCCESS IN CONSTRUCTION PROJECTS</a:t>
            </a:r>
            <a:endParaRPr lang="en-US" sz="1600" dirty="0"/>
          </a:p>
          <a:p>
            <a:pPr algn="just"/>
            <a:r>
              <a:rPr lang="en-US" sz="1600" dirty="0"/>
              <a:t>	</a:t>
            </a:r>
            <a:endParaRPr lang="en-US" sz="1600" dirty="0" smtClean="0"/>
          </a:p>
          <a:p>
            <a:pPr algn="just"/>
            <a:r>
              <a:rPr lang="en-US" sz="1600" dirty="0"/>
              <a:t>	</a:t>
            </a:r>
            <a:r>
              <a:rPr lang="en-US" sz="1600" dirty="0" smtClean="0"/>
              <a:t>What </a:t>
            </a:r>
            <a:r>
              <a:rPr lang="en-US" sz="1600" dirty="0"/>
              <a:t>is a Project Success? What is Successful Administration?</a:t>
            </a:r>
          </a:p>
          <a:p>
            <a:pPr algn="just"/>
            <a:r>
              <a:rPr lang="en-US" sz="1600" dirty="0"/>
              <a:t> </a:t>
            </a:r>
          </a:p>
          <a:p>
            <a:pPr algn="just"/>
            <a:r>
              <a:rPr lang="en-US" sz="1600" dirty="0" smtClean="0"/>
              <a:t>	Traditionally </a:t>
            </a:r>
            <a:r>
              <a:rPr lang="en-US" sz="1600" dirty="0"/>
              <a:t>projects are deemed to be successful when they are </a:t>
            </a:r>
            <a:r>
              <a:rPr lang="en-US" sz="1600" dirty="0" smtClean="0"/>
              <a:t>	completed </a:t>
            </a:r>
            <a:r>
              <a:rPr lang="en-US" sz="1600" dirty="0"/>
              <a:t>within a time </a:t>
            </a:r>
            <a:r>
              <a:rPr lang="en-US" sz="1600" dirty="0" smtClean="0"/>
              <a:t>schedule, </a:t>
            </a:r>
            <a:r>
              <a:rPr lang="en-US" sz="1600" dirty="0"/>
              <a:t>budget and performance goals. </a:t>
            </a:r>
            <a:r>
              <a:rPr lang="en-US" sz="1600" dirty="0" smtClean="0"/>
              <a:t>	Success </a:t>
            </a:r>
            <a:r>
              <a:rPr lang="en-US" sz="1600" dirty="0"/>
              <a:t>is therefore </a:t>
            </a:r>
            <a:r>
              <a:rPr lang="en-US" sz="1600" dirty="0" smtClean="0"/>
              <a:t>is </a:t>
            </a:r>
            <a:r>
              <a:rPr lang="en-US" sz="1600" dirty="0"/>
              <a:t>the degree to which goals and expectations are met. </a:t>
            </a:r>
            <a:r>
              <a:rPr lang="en-US" sz="1600" dirty="0" smtClean="0"/>
              <a:t>	Project </a:t>
            </a:r>
            <a:r>
              <a:rPr lang="en-US" sz="1600" dirty="0"/>
              <a:t>success is the goal and the </a:t>
            </a:r>
            <a:r>
              <a:rPr lang="en-US" sz="1600" dirty="0" smtClean="0"/>
              <a:t>objectives </a:t>
            </a:r>
            <a:r>
              <a:rPr lang="en-US" sz="1600" dirty="0"/>
              <a:t>of time </a:t>
            </a:r>
            <a:r>
              <a:rPr lang="en-US" sz="1600" dirty="0" smtClean="0"/>
              <a:t>schedule, </a:t>
            </a:r>
            <a:r>
              <a:rPr lang="en-US" sz="1600" dirty="0"/>
              <a:t>budget and </a:t>
            </a:r>
            <a:r>
              <a:rPr lang="en-US" sz="1600" dirty="0" smtClean="0"/>
              <a:t>	quality achieved since </a:t>
            </a:r>
            <a:r>
              <a:rPr lang="en-US" sz="1600" dirty="0"/>
              <a:t>the three </a:t>
            </a:r>
            <a:r>
              <a:rPr lang="en-US" sz="1600" dirty="0" smtClean="0"/>
              <a:t>are normally </a:t>
            </a:r>
            <a:r>
              <a:rPr lang="en-US" sz="1600" dirty="0"/>
              <a:t>accepted </a:t>
            </a:r>
            <a:r>
              <a:rPr lang="en-US" sz="1600" dirty="0" smtClean="0"/>
              <a:t>measured criteria 	for achieving </a:t>
            </a:r>
            <a:r>
              <a:rPr lang="en-US" sz="1600" dirty="0"/>
              <a:t>the goal.</a:t>
            </a:r>
          </a:p>
          <a:p>
            <a:pPr algn="just"/>
            <a:r>
              <a:rPr lang="en-US" sz="1600" dirty="0"/>
              <a:t> </a:t>
            </a:r>
          </a:p>
          <a:p>
            <a:pPr algn="just"/>
            <a:r>
              <a:rPr lang="en-US" sz="1600" dirty="0" smtClean="0"/>
              <a:t>	However, </a:t>
            </a:r>
            <a:r>
              <a:rPr lang="en-US" sz="1600" dirty="0"/>
              <a:t>success on a construction project means different things to </a:t>
            </a:r>
            <a:r>
              <a:rPr lang="en-US" sz="1600" dirty="0" smtClean="0"/>
              <a:t>	different </a:t>
            </a:r>
            <a:r>
              <a:rPr lang="en-US" sz="1600" dirty="0"/>
              <a:t>stakeholders. To the </a:t>
            </a:r>
            <a:r>
              <a:rPr lang="en-US" sz="1600" dirty="0" smtClean="0"/>
              <a:t>Architect, </a:t>
            </a:r>
            <a:r>
              <a:rPr lang="en-US" sz="1600" dirty="0"/>
              <a:t>success may be considered in </a:t>
            </a:r>
            <a:r>
              <a:rPr lang="en-US" sz="1600" dirty="0" smtClean="0"/>
              <a:t>	terms of </a:t>
            </a:r>
            <a:r>
              <a:rPr lang="en-US" sz="1600" dirty="0"/>
              <a:t>aesthetics, the Engineer in terms of technical </a:t>
            </a:r>
            <a:r>
              <a:rPr lang="en-US" sz="1600" dirty="0" smtClean="0"/>
              <a:t>competence, </a:t>
            </a:r>
            <a:r>
              <a:rPr lang="en-US" sz="1600" dirty="0"/>
              <a:t>to the </a:t>
            </a:r>
            <a:r>
              <a:rPr lang="en-US" sz="1600" dirty="0" smtClean="0"/>
              <a:t>	Quantity </a:t>
            </a:r>
            <a:r>
              <a:rPr lang="en-US" sz="1600" dirty="0"/>
              <a:t>Surveyors in terms of cost. Since most projects generally possess </a:t>
            </a:r>
            <a:r>
              <a:rPr lang="en-US" sz="1600" dirty="0" smtClean="0"/>
              <a:t>	the </a:t>
            </a:r>
            <a:r>
              <a:rPr lang="en-US" sz="1600" dirty="0"/>
              <a:t>characteristics of limited budget, schedule, quality standards and a </a:t>
            </a:r>
            <a:r>
              <a:rPr lang="en-US" sz="1600" dirty="0" smtClean="0"/>
              <a:t>	series </a:t>
            </a:r>
            <a:r>
              <a:rPr lang="en-US" sz="1600" dirty="0"/>
              <a:t>of complex and inter related activities it may not suffice to manage </a:t>
            </a:r>
            <a:r>
              <a:rPr lang="en-US" sz="1600" dirty="0" smtClean="0"/>
              <a:t>	projects </a:t>
            </a:r>
            <a:r>
              <a:rPr lang="en-US" sz="1600" dirty="0"/>
              <a:t>as technical systems without considering the behavioral systems. </a:t>
            </a:r>
            <a:r>
              <a:rPr lang="en-US" sz="1600" dirty="0" smtClean="0"/>
              <a:t>	By </a:t>
            </a:r>
            <a:r>
              <a:rPr lang="en-US" sz="1600" dirty="0"/>
              <a:t>considering efficiency and effectives there is a direct impact on all </a:t>
            </a:r>
            <a:r>
              <a:rPr lang="en-US" sz="1600" dirty="0" smtClean="0"/>
              <a:t>	stakeholders </a:t>
            </a:r>
            <a:r>
              <a:rPr lang="en-US" sz="1600" dirty="0"/>
              <a:t>and success if the two are used as the basis for success.</a:t>
            </a:r>
          </a:p>
          <a:p>
            <a:pPr marL="914400" lvl="0" algn="just"/>
            <a:endParaRPr lang="en-US" sz="1600" dirty="0"/>
          </a:p>
          <a:p>
            <a:pPr algn="just"/>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186098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09200"/>
          </a:xfrm>
          <a:prstGeom prst="rect">
            <a:avLst/>
          </a:prstGeom>
          <a:noFill/>
        </p:spPr>
        <p:txBody>
          <a:bodyPr wrap="square" rtlCol="0">
            <a:spAutoFit/>
          </a:bodyPr>
          <a:lstStyle/>
          <a:p>
            <a:pPr algn="just"/>
            <a:r>
              <a:rPr lang="en-US" sz="1600" dirty="0"/>
              <a:t>	Failure on the other hand is the act, process or the product that falls short </a:t>
            </a:r>
            <a:r>
              <a:rPr lang="en-US" sz="1600" dirty="0" smtClean="0"/>
              <a:t>	or </a:t>
            </a:r>
            <a:r>
              <a:rPr lang="en-US" sz="1600" b="1" dirty="0"/>
              <a:t>deferent</a:t>
            </a:r>
            <a:r>
              <a:rPr lang="en-US" sz="1600" dirty="0"/>
              <a:t> in one or several parts. Failure in construction can be technical </a:t>
            </a:r>
            <a:r>
              <a:rPr lang="en-US" sz="1600" dirty="0" smtClean="0"/>
              <a:t>	or </a:t>
            </a:r>
            <a:r>
              <a:rPr lang="en-US" sz="1600" dirty="0"/>
              <a:t>procedural.</a:t>
            </a:r>
          </a:p>
          <a:p>
            <a:pPr algn="just"/>
            <a:r>
              <a:rPr lang="en-US" sz="1600" dirty="0"/>
              <a:t> </a:t>
            </a:r>
          </a:p>
          <a:p>
            <a:pPr algn="just"/>
            <a:r>
              <a:rPr lang="en-US" sz="1600" dirty="0" smtClean="0"/>
              <a:t>	Failure </a:t>
            </a:r>
            <a:r>
              <a:rPr lang="en-US" sz="1600" dirty="0"/>
              <a:t>in the administration of construction projects is by cost and time </a:t>
            </a:r>
            <a:r>
              <a:rPr lang="en-US" sz="1600" dirty="0" smtClean="0"/>
              <a:t>	overrun</a:t>
            </a:r>
            <a:r>
              <a:rPr lang="en-US" sz="1600" dirty="0"/>
              <a:t>, low quality, </a:t>
            </a:r>
            <a:r>
              <a:rPr lang="en-US" sz="1600" dirty="0" smtClean="0"/>
              <a:t>Client’s </a:t>
            </a:r>
            <a:r>
              <a:rPr lang="en-US" sz="1600" dirty="0"/>
              <a:t>dissatisfaction, low business returns and </a:t>
            </a:r>
            <a:r>
              <a:rPr lang="en-US" sz="1600" dirty="0" smtClean="0"/>
              <a:t>	inadequate </a:t>
            </a:r>
            <a:r>
              <a:rPr lang="en-US" sz="1600" dirty="0"/>
              <a:t>knowledge gained.</a:t>
            </a:r>
          </a:p>
          <a:p>
            <a:pPr algn="just"/>
            <a:r>
              <a:rPr lang="en-US" sz="1600" dirty="0"/>
              <a:t> </a:t>
            </a:r>
          </a:p>
          <a:p>
            <a:pPr algn="just"/>
            <a:r>
              <a:rPr lang="en-US" sz="1600" dirty="0" smtClean="0"/>
              <a:t>	Generally </a:t>
            </a:r>
            <a:r>
              <a:rPr lang="en-US" sz="1600" dirty="0"/>
              <a:t>there are several factors responsible for the success or failure of </a:t>
            </a:r>
            <a:r>
              <a:rPr lang="en-US" sz="1600" dirty="0" smtClean="0"/>
              <a:t>	a </a:t>
            </a:r>
            <a:r>
              <a:rPr lang="en-US" sz="1600" dirty="0"/>
              <a:t>construction and a clear understanding of these will assist the Quantity </a:t>
            </a:r>
            <a:r>
              <a:rPr lang="en-US" sz="1600" dirty="0" smtClean="0"/>
              <a:t>	Surveyor </a:t>
            </a:r>
            <a:r>
              <a:rPr lang="en-US" sz="1600" dirty="0"/>
              <a:t>to administer project successfully.</a:t>
            </a:r>
          </a:p>
          <a:p>
            <a:pPr algn="just"/>
            <a:r>
              <a:rPr lang="en-US" sz="1600" dirty="0"/>
              <a:t> </a:t>
            </a:r>
          </a:p>
          <a:p>
            <a:pPr algn="just"/>
            <a:r>
              <a:rPr lang="en-US" sz="1600" dirty="0" smtClean="0"/>
              <a:t>	From </a:t>
            </a:r>
            <a:r>
              <a:rPr lang="en-US" sz="1600" dirty="0"/>
              <a:t>a Quantity Surveyor stand view, a project can be said to have </a:t>
            </a:r>
            <a:r>
              <a:rPr lang="en-US" sz="1600" dirty="0" smtClean="0"/>
              <a:t>	been </a:t>
            </a:r>
            <a:r>
              <a:rPr lang="en-US" sz="1600" dirty="0"/>
              <a:t>administered </a:t>
            </a:r>
            <a:r>
              <a:rPr lang="en-US" sz="1600" dirty="0" smtClean="0"/>
              <a:t>improperly </a:t>
            </a:r>
            <a:r>
              <a:rPr lang="en-US" sz="1600" dirty="0"/>
              <a:t>if there is cost or time overrun, Client </a:t>
            </a:r>
            <a:r>
              <a:rPr lang="en-US" sz="1600" dirty="0" smtClean="0"/>
              <a:t>	dissatisfaction</a:t>
            </a:r>
            <a:r>
              <a:rPr lang="en-US" sz="1600" dirty="0"/>
              <a:t>, low business returns and inadequate knowledge gained.</a:t>
            </a:r>
          </a:p>
          <a:p>
            <a:pPr algn="just"/>
            <a:r>
              <a:rPr lang="en-US" sz="1600" dirty="0"/>
              <a:t> </a:t>
            </a:r>
          </a:p>
          <a:p>
            <a:pPr algn="just"/>
            <a:r>
              <a:rPr lang="en-US" sz="1600" dirty="0" smtClean="0"/>
              <a:t>	Different </a:t>
            </a:r>
            <a:r>
              <a:rPr lang="en-US" sz="1600" dirty="0"/>
              <a:t>factors in different environment have been </a:t>
            </a:r>
            <a:r>
              <a:rPr lang="en-US" sz="1600" dirty="0" smtClean="0"/>
              <a:t>researched </a:t>
            </a:r>
            <a:r>
              <a:rPr lang="en-US" sz="1600" dirty="0"/>
              <a:t>as </a:t>
            </a:r>
            <a:r>
              <a:rPr lang="en-US" sz="1600" dirty="0" smtClean="0"/>
              <a:t>	contributing </a:t>
            </a:r>
            <a:r>
              <a:rPr lang="en-US" sz="1600" dirty="0"/>
              <a:t>to failures in administration of </a:t>
            </a:r>
            <a:r>
              <a:rPr lang="en-US" sz="1600" dirty="0" smtClean="0"/>
              <a:t>projects. </a:t>
            </a:r>
            <a:r>
              <a:rPr lang="en-US" sz="1600" dirty="0"/>
              <a:t>In Nigeria for </a:t>
            </a:r>
            <a:r>
              <a:rPr lang="en-US" sz="1600" dirty="0" smtClean="0"/>
              <a:t>example, 	it </a:t>
            </a:r>
            <a:r>
              <a:rPr lang="en-US" sz="1600" dirty="0"/>
              <a:t>has led to abandonment of some </a:t>
            </a:r>
            <a:r>
              <a:rPr lang="en-US" sz="1600" dirty="0" smtClean="0"/>
              <a:t>projects 	especially </a:t>
            </a:r>
            <a:r>
              <a:rPr lang="en-US" sz="1600" dirty="0"/>
              <a:t>in the public </a:t>
            </a:r>
            <a:r>
              <a:rPr lang="en-US" sz="1600" dirty="0" smtClean="0"/>
              <a:t>sector. 	We </a:t>
            </a:r>
            <a:r>
              <a:rPr lang="en-US" sz="1600" dirty="0"/>
              <a:t>see building, road and other </a:t>
            </a:r>
            <a:r>
              <a:rPr lang="en-US" sz="1600" dirty="0" smtClean="0"/>
              <a:t>	infrastructure </a:t>
            </a:r>
            <a:r>
              <a:rPr lang="en-US" sz="1600" dirty="0"/>
              <a:t>projects left uncompleted </a:t>
            </a:r>
            <a:r>
              <a:rPr lang="en-US" sz="1600" dirty="0" smtClean="0"/>
              <a:t>	and abandoned daily dotting the landscape of the country.</a:t>
            </a:r>
            <a:endParaRPr lang="en-US" sz="1600" dirty="0"/>
          </a:p>
          <a:p>
            <a:pPr algn="just"/>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120632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a:t>	</a:t>
            </a:r>
            <a:r>
              <a:rPr lang="en-US" sz="1600" dirty="0" smtClean="0"/>
              <a:t>Many </a:t>
            </a:r>
            <a:r>
              <a:rPr lang="en-US" sz="1600" dirty="0"/>
              <a:t>factors have been identified for this phenomenon. </a:t>
            </a:r>
            <a:r>
              <a:rPr lang="en-US" sz="1600" dirty="0" smtClean="0"/>
              <a:t>Olawale </a:t>
            </a:r>
            <a:r>
              <a:rPr lang="en-US" sz="1600" dirty="0"/>
              <a:t>&amp; </a:t>
            </a:r>
            <a:r>
              <a:rPr lang="en-US" sz="1600" dirty="0" smtClean="0"/>
              <a:t>Sun 	(</a:t>
            </a:r>
            <a:r>
              <a:rPr lang="en-US" sz="1600" dirty="0"/>
              <a:t>2010) identified five major factors as responsible which </a:t>
            </a:r>
            <a:r>
              <a:rPr lang="en-US" sz="1600" dirty="0" smtClean="0"/>
              <a:t>includes 	inaccurate </a:t>
            </a:r>
            <a:r>
              <a:rPr lang="en-US" sz="1600" dirty="0"/>
              <a:t>estimation of cost and time, design changes, risk and </a:t>
            </a:r>
            <a:r>
              <a:rPr lang="en-US" sz="1600" dirty="0" smtClean="0"/>
              <a:t>	uncertainties</a:t>
            </a:r>
            <a:r>
              <a:rPr lang="en-US" sz="1600" dirty="0"/>
              <a:t>, complexity of the project and non-performance of </a:t>
            </a:r>
            <a:r>
              <a:rPr lang="en-US" sz="1600" dirty="0" smtClean="0"/>
              <a:t>	Contractors</a:t>
            </a:r>
            <a:r>
              <a:rPr lang="en-US" sz="1600" dirty="0"/>
              <a:t> </a:t>
            </a:r>
            <a:r>
              <a:rPr lang="en-US" sz="1600" dirty="0" smtClean="0"/>
              <a:t>and </a:t>
            </a:r>
            <a:r>
              <a:rPr lang="en-US" sz="1600" dirty="0"/>
              <a:t>contract administration.</a:t>
            </a:r>
          </a:p>
          <a:p>
            <a:pPr algn="just"/>
            <a:r>
              <a:rPr lang="en-US" sz="1600" dirty="0"/>
              <a:t> </a:t>
            </a:r>
          </a:p>
          <a:p>
            <a:pPr algn="just"/>
            <a:r>
              <a:rPr lang="en-US" sz="1600" dirty="0" smtClean="0"/>
              <a:t>	</a:t>
            </a:r>
            <a:r>
              <a:rPr lang="en-US" sz="1600" b="1" dirty="0" smtClean="0"/>
              <a:t>01</a:t>
            </a:r>
            <a:r>
              <a:rPr lang="en-US" sz="1600" dirty="0" smtClean="0"/>
              <a:t>.</a:t>
            </a:r>
            <a:r>
              <a:rPr lang="en-US" sz="1600" b="1" i="1" dirty="0" smtClean="0">
                <a:effectLst>
                  <a:outerShdw blurRad="38100" dist="38100" dir="2700000" algn="tl">
                    <a:srgbClr val="000000">
                      <a:alpha val="43137"/>
                    </a:srgbClr>
                  </a:outerShdw>
                </a:effectLst>
              </a:rPr>
              <a:t>Design Changes</a:t>
            </a:r>
          </a:p>
          <a:p>
            <a:pPr algn="just"/>
            <a:r>
              <a:rPr lang="en-US" sz="1600" dirty="0" smtClean="0"/>
              <a:t>	Design changes are basically deviations from the original design which can 	include addition, substitution, omission in the original bid drawings or 	contract drawings. These could be as a result of changes in Client’s 	requirements, failure to capture all the Clients requirements before the 	bidding stage, inadequate information, lack of detailed design and non 	clarification of design development and design changes in the contract, 	errors in drawings and specifications, and contradiction in contract 	documents.</a:t>
            </a:r>
          </a:p>
          <a:p>
            <a:pPr algn="just"/>
            <a:r>
              <a:rPr lang="en-US" sz="1600" dirty="0" smtClean="0"/>
              <a:t>	</a:t>
            </a:r>
          </a:p>
          <a:p>
            <a:pPr algn="just"/>
            <a:r>
              <a:rPr lang="en-US" sz="1600" dirty="0" smtClean="0"/>
              <a:t>	</a:t>
            </a:r>
            <a:r>
              <a:rPr lang="en-US" sz="1600" b="1" dirty="0" smtClean="0"/>
              <a:t>02</a:t>
            </a:r>
            <a:r>
              <a:rPr lang="en-US" sz="1600" dirty="0" smtClean="0"/>
              <a:t>. </a:t>
            </a:r>
            <a:r>
              <a:rPr lang="en-US" sz="1600" b="1" i="1" dirty="0" smtClean="0">
                <a:effectLst>
                  <a:outerShdw blurRad="38100" dist="38100" dir="2700000" algn="tl">
                    <a:srgbClr val="000000">
                      <a:alpha val="43137"/>
                    </a:srgbClr>
                  </a:outerShdw>
                </a:effectLst>
              </a:rPr>
              <a:t>Inaccurate </a:t>
            </a:r>
            <a:r>
              <a:rPr lang="en-US" sz="1600" b="1" i="1" dirty="0">
                <a:effectLst>
                  <a:outerShdw blurRad="38100" dist="38100" dir="2700000" algn="tl">
                    <a:srgbClr val="000000">
                      <a:alpha val="43137"/>
                    </a:srgbClr>
                  </a:outerShdw>
                </a:effectLst>
              </a:rPr>
              <a:t>time and inaccurate cost- estimate </a:t>
            </a:r>
            <a:endParaRPr lang="en-US" sz="1600" b="1" i="1" dirty="0" smtClean="0">
              <a:effectLst>
                <a:outerShdw blurRad="38100" dist="38100" dir="2700000" algn="tl">
                  <a:srgbClr val="000000">
                    <a:alpha val="43137"/>
                  </a:srgbClr>
                </a:outerShdw>
              </a:effectLst>
            </a:endParaRPr>
          </a:p>
          <a:p>
            <a:pPr algn="just"/>
            <a:r>
              <a:rPr lang="en-US" sz="1600" dirty="0"/>
              <a:t> </a:t>
            </a:r>
            <a:r>
              <a:rPr lang="en-US" sz="1600" dirty="0" smtClean="0"/>
              <a:t>	Cost </a:t>
            </a:r>
            <a:r>
              <a:rPr lang="en-US" sz="1600" dirty="0"/>
              <a:t>estimation is defined as the technical process of assessing and </a:t>
            </a:r>
            <a:r>
              <a:rPr lang="en-US" sz="1600" dirty="0" smtClean="0"/>
              <a:t>	predicting </a:t>
            </a:r>
            <a:r>
              <a:rPr lang="en-US" sz="1600" dirty="0"/>
              <a:t>the total cost of executing a project in a given time using all </a:t>
            </a:r>
            <a:r>
              <a:rPr lang="en-US" sz="1600" dirty="0" smtClean="0"/>
              <a:t>	available </a:t>
            </a:r>
            <a:r>
              <a:rPr lang="en-US" sz="1600" dirty="0"/>
              <a:t>cost information resources. </a:t>
            </a:r>
          </a:p>
          <a:p>
            <a:pPr algn="just"/>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59410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3785652"/>
          </a:xfrm>
          <a:prstGeom prst="rect">
            <a:avLst/>
          </a:prstGeom>
          <a:noFill/>
        </p:spPr>
        <p:txBody>
          <a:bodyPr wrap="square" rtlCol="0">
            <a:spAutoFit/>
          </a:bodyPr>
          <a:lstStyle/>
          <a:p>
            <a:pPr algn="just"/>
            <a:r>
              <a:rPr lang="en-US" sz="1600" dirty="0"/>
              <a:t>	</a:t>
            </a:r>
            <a:r>
              <a:rPr lang="en-US" sz="1600" dirty="0" smtClean="0"/>
              <a:t>Schedule estimation is using the technical information to assess and 	predict when a given item of work can be completed based on the 	available input resources taking into consideration various constraints.</a:t>
            </a:r>
          </a:p>
          <a:p>
            <a:pPr algn="just"/>
            <a:r>
              <a:rPr lang="en-US" sz="1600" dirty="0" smtClean="0"/>
              <a:t>	</a:t>
            </a:r>
          </a:p>
          <a:p>
            <a:pPr algn="just"/>
            <a:r>
              <a:rPr lang="en-US" sz="1600" dirty="0" smtClean="0"/>
              <a:t>	Cost overrun is measured as the actual construction costs minus the 	estimated costs as a percentage of estimated costs. Estimated cost is 	defined as the budget or forecasted cost determined at the time the 	decision to build is taken i.e. the cost arrived at feasibility stage.</a:t>
            </a:r>
          </a:p>
          <a:p>
            <a:pPr algn="just"/>
            <a:endParaRPr lang="en-US" sz="1600" dirty="0" smtClean="0"/>
          </a:p>
          <a:p>
            <a:pPr algn="just"/>
            <a:r>
              <a:rPr lang="en-US" sz="1600" dirty="0" smtClean="0"/>
              <a:t>	Since </a:t>
            </a:r>
            <a:r>
              <a:rPr lang="en-US" sz="1600" dirty="0"/>
              <a:t>these initials are the product of planning </a:t>
            </a:r>
            <a:r>
              <a:rPr lang="en-US" sz="1600" dirty="0" smtClean="0"/>
              <a:t>stage, </a:t>
            </a:r>
            <a:r>
              <a:rPr lang="en-US" sz="1600" dirty="0"/>
              <a:t>it </a:t>
            </a:r>
            <a:r>
              <a:rPr lang="en-US" sz="1600" dirty="0" smtClean="0"/>
              <a:t>shows </a:t>
            </a:r>
            <a:r>
              <a:rPr lang="en-US" sz="1600" dirty="0"/>
              <a:t>that every </a:t>
            </a:r>
            <a:r>
              <a:rPr lang="en-US" sz="1600" dirty="0" smtClean="0"/>
              <a:t>	action </a:t>
            </a:r>
            <a:r>
              <a:rPr lang="en-US" sz="1600" dirty="0"/>
              <a:t>taken in establishing base lines at this stage </a:t>
            </a:r>
            <a:r>
              <a:rPr lang="en-US" sz="1600" dirty="0" smtClean="0"/>
              <a:t>is </a:t>
            </a:r>
            <a:r>
              <a:rPr lang="en-US" sz="1600" dirty="0"/>
              <a:t>critical to the project </a:t>
            </a:r>
            <a:r>
              <a:rPr lang="en-US" sz="1600" dirty="0" smtClean="0"/>
              <a:t>	administrative </a:t>
            </a:r>
            <a:r>
              <a:rPr lang="en-US" sz="1600" dirty="0"/>
              <a:t>success. If the budget and time estimates are wrong , either </a:t>
            </a:r>
            <a:r>
              <a:rPr lang="en-US" sz="1600" dirty="0" smtClean="0"/>
              <a:t>	by </a:t>
            </a:r>
            <a:r>
              <a:rPr lang="en-US" sz="1600" dirty="0"/>
              <a:t>overstating or understanding which might be due to errors, </a:t>
            </a:r>
            <a:r>
              <a:rPr lang="en-US" sz="1600" dirty="0" smtClean="0"/>
              <a:t>	incompetence </a:t>
            </a:r>
            <a:r>
              <a:rPr lang="en-US" sz="1600" dirty="0"/>
              <a:t>or unethical </a:t>
            </a:r>
            <a:r>
              <a:rPr lang="en-US" sz="1600" dirty="0" smtClean="0"/>
              <a:t>behavior, they will definitely  affect the project 	process and procedure.</a:t>
            </a:r>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43400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1077218"/>
          </a:xfrm>
          <a:prstGeom prst="rect">
            <a:avLst/>
          </a:prstGeom>
          <a:noFill/>
        </p:spPr>
        <p:txBody>
          <a:bodyPr wrap="square" rtlCol="0">
            <a:spAutoFit/>
          </a:bodyPr>
          <a:lstStyle/>
          <a:p>
            <a:pPr algn="just"/>
            <a:endParaRPr lang="en-US" sz="1600" dirty="0" smtClean="0"/>
          </a:p>
          <a:p>
            <a:pPr algn="just"/>
            <a:endParaRPr lang="en-US" sz="1600" dirty="0"/>
          </a:p>
          <a:p>
            <a:pPr algn="just"/>
            <a:endParaRPr lang="en-US" sz="1600" dirty="0" smtClean="0"/>
          </a:p>
          <a:p>
            <a:pPr algn="just"/>
            <a:endParaRPr lang="en-US" sz="1600" dirty="0"/>
          </a:p>
        </p:txBody>
      </p:sp>
      <p:sp>
        <p:nvSpPr>
          <p:cNvPr id="6" name="TextBox 5"/>
          <p:cNvSpPr txBox="1"/>
          <p:nvPr/>
        </p:nvSpPr>
        <p:spPr>
          <a:xfrm>
            <a:off x="914400" y="685800"/>
            <a:ext cx="7315200" cy="5016758"/>
          </a:xfrm>
          <a:prstGeom prst="rect">
            <a:avLst/>
          </a:prstGeom>
          <a:noFill/>
        </p:spPr>
        <p:txBody>
          <a:bodyPr wrap="square" rtlCol="0">
            <a:spAutoFit/>
          </a:bodyPr>
          <a:lstStyle/>
          <a:p>
            <a:r>
              <a:rPr lang="en-US" sz="1600" dirty="0"/>
              <a:t>	</a:t>
            </a:r>
            <a:r>
              <a:rPr lang="en-US" sz="1600" b="1" dirty="0" smtClean="0"/>
              <a:t>03.</a:t>
            </a:r>
            <a:r>
              <a:rPr lang="en-US" sz="1600" b="1" i="1" dirty="0" smtClean="0"/>
              <a:t>Project Characteristics</a:t>
            </a:r>
          </a:p>
          <a:p>
            <a:pPr algn="just"/>
            <a:endParaRPr lang="en-US" sz="1600" dirty="0"/>
          </a:p>
          <a:p>
            <a:pPr algn="just"/>
            <a:r>
              <a:rPr lang="en-US" sz="1600" dirty="0" smtClean="0"/>
              <a:t>	Each </a:t>
            </a:r>
            <a:r>
              <a:rPr lang="en-US" sz="1600" dirty="0"/>
              <a:t>construction project is unique with its </a:t>
            </a:r>
            <a:r>
              <a:rPr lang="en-US" sz="1600" dirty="0" smtClean="0"/>
              <a:t>characteristics. </a:t>
            </a:r>
            <a:r>
              <a:rPr lang="en-US" sz="1600" dirty="0"/>
              <a:t>Some are of </a:t>
            </a:r>
            <a:r>
              <a:rPr lang="en-US" sz="1600" dirty="0" smtClean="0"/>
              <a:t>	low-tech</a:t>
            </a:r>
            <a:r>
              <a:rPr lang="en-US" sz="1600" dirty="0"/>
              <a:t>, medium or high-tech requiring different levels of technological </a:t>
            </a:r>
            <a:r>
              <a:rPr lang="en-US" sz="1600" dirty="0" smtClean="0"/>
              <a:t>	application </a:t>
            </a:r>
            <a:r>
              <a:rPr lang="en-US" sz="1600" dirty="0"/>
              <a:t>and input. The construction of </a:t>
            </a:r>
            <a:r>
              <a:rPr lang="en-US" sz="1600" dirty="0" smtClean="0"/>
              <a:t>iconic buildings </a:t>
            </a:r>
            <a:r>
              <a:rPr lang="en-US" sz="1600" dirty="0"/>
              <a:t>for example </a:t>
            </a:r>
            <a:r>
              <a:rPr lang="en-US" sz="1600" dirty="0" smtClean="0"/>
              <a:t>	demands </a:t>
            </a:r>
            <a:r>
              <a:rPr lang="en-US" sz="1600" dirty="0"/>
              <a:t>special construction method and technology which may require </a:t>
            </a:r>
            <a:r>
              <a:rPr lang="en-US" sz="1600" dirty="0" smtClean="0"/>
              <a:t>	optimum </a:t>
            </a:r>
            <a:r>
              <a:rPr lang="en-US" sz="1600" dirty="0"/>
              <a:t>solution </a:t>
            </a:r>
            <a:r>
              <a:rPr lang="en-US" sz="1600" dirty="0" smtClean="0"/>
              <a:t>to cost and </a:t>
            </a:r>
            <a:r>
              <a:rPr lang="en-US" sz="1600" dirty="0"/>
              <a:t>schedule </a:t>
            </a:r>
            <a:r>
              <a:rPr lang="en-US" sz="1600" dirty="0" smtClean="0"/>
              <a:t>management especially where 	there are changes either in design or during the occurrence of 	uncontrollable risks .</a:t>
            </a:r>
            <a:endParaRPr lang="en-US" sz="1600" dirty="0"/>
          </a:p>
          <a:p>
            <a:pPr algn="just"/>
            <a:r>
              <a:rPr lang="en-US" sz="1600" dirty="0"/>
              <a:t> </a:t>
            </a:r>
          </a:p>
          <a:p>
            <a:pPr algn="just"/>
            <a:r>
              <a:rPr lang="en-US" sz="1600" b="1" i="1" dirty="0" smtClean="0"/>
              <a:t>	</a:t>
            </a:r>
            <a:r>
              <a:rPr lang="en-US" sz="1600" b="1" i="1" dirty="0" smtClean="0">
                <a:effectLst>
                  <a:outerShdw blurRad="38100" dist="38100" dir="2700000" algn="tl">
                    <a:srgbClr val="000000">
                      <a:alpha val="43137"/>
                    </a:srgbClr>
                  </a:outerShdw>
                </a:effectLst>
              </a:rPr>
              <a:t>These </a:t>
            </a:r>
            <a:r>
              <a:rPr lang="en-US" sz="1600" b="1" i="1" dirty="0">
                <a:effectLst>
                  <a:outerShdw blurRad="38100" dist="38100" dir="2700000" algn="tl">
                    <a:srgbClr val="000000">
                      <a:alpha val="43137"/>
                    </a:srgbClr>
                  </a:outerShdw>
                </a:effectLst>
              </a:rPr>
              <a:t>characteristics include</a:t>
            </a:r>
            <a:endParaRPr lang="en-US" sz="1600" dirty="0">
              <a:effectLst>
                <a:outerShdw blurRad="38100" dist="38100" dir="2700000" algn="tl">
                  <a:srgbClr val="000000">
                    <a:alpha val="43137"/>
                  </a:srgbClr>
                </a:outerShdw>
              </a:effectLst>
            </a:endParaRPr>
          </a:p>
          <a:p>
            <a:pPr marL="1371600" indent="-457200" algn="just">
              <a:buFont typeface="Wingdings" pitchFamily="2" charset="2"/>
              <a:buChar char="§"/>
            </a:pPr>
            <a:r>
              <a:rPr lang="en-US" sz="1600" dirty="0"/>
              <a:t>Project size</a:t>
            </a:r>
          </a:p>
          <a:p>
            <a:pPr marL="1371600" indent="-457200" algn="just">
              <a:buFont typeface="Wingdings" pitchFamily="2" charset="2"/>
              <a:buChar char="§"/>
            </a:pPr>
            <a:r>
              <a:rPr lang="en-US" sz="1600" dirty="0"/>
              <a:t>Design complexity</a:t>
            </a:r>
          </a:p>
          <a:p>
            <a:pPr marL="1371600" indent="-457200" algn="just">
              <a:buFont typeface="Wingdings" pitchFamily="2" charset="2"/>
              <a:buChar char="§"/>
            </a:pPr>
            <a:r>
              <a:rPr lang="en-US" sz="1600" dirty="0"/>
              <a:t>Vagueness in scope</a:t>
            </a:r>
          </a:p>
          <a:p>
            <a:pPr marL="1371600" indent="-457200" algn="just">
              <a:buFont typeface="Wingdings" pitchFamily="2" charset="2"/>
              <a:buChar char="§"/>
            </a:pPr>
            <a:r>
              <a:rPr lang="en-US" sz="1600" dirty="0"/>
              <a:t>Location</a:t>
            </a:r>
          </a:p>
          <a:p>
            <a:pPr marL="1371600" indent="-457200" algn="just">
              <a:buFont typeface="Wingdings" pitchFamily="2" charset="2"/>
              <a:buChar char="§"/>
            </a:pPr>
            <a:r>
              <a:rPr lang="en-US" sz="1600" dirty="0"/>
              <a:t>The type of contract</a:t>
            </a:r>
          </a:p>
          <a:p>
            <a:pPr marL="1371600" indent="-457200" algn="just">
              <a:buFont typeface="Wingdings" pitchFamily="2" charset="2"/>
              <a:buChar char="§"/>
            </a:pPr>
            <a:r>
              <a:rPr lang="en-US" sz="1600" dirty="0"/>
              <a:t>Context of contract</a:t>
            </a:r>
          </a:p>
          <a:p>
            <a:pPr marL="1371600" indent="-457200" algn="just">
              <a:buFont typeface="Wingdings" pitchFamily="2" charset="2"/>
              <a:buChar char="§"/>
            </a:pPr>
            <a:r>
              <a:rPr lang="en-US" sz="1600" dirty="0"/>
              <a:t>Procurement strategy</a:t>
            </a:r>
          </a:p>
          <a:p>
            <a:pPr marL="1371600" indent="-457200" algn="just">
              <a:buFont typeface="Wingdings" pitchFamily="2" charset="2"/>
              <a:buChar char="§"/>
            </a:pPr>
            <a:r>
              <a:rPr lang="en-US" sz="1600" dirty="0"/>
              <a:t>Risks and Uncertainties</a:t>
            </a:r>
          </a:p>
          <a:p>
            <a:pPr algn="just"/>
            <a:r>
              <a:rPr lang="en-US" sz="1600" dirty="0"/>
              <a:t> </a:t>
            </a:r>
          </a:p>
        </p:txBody>
      </p:sp>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783535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786199"/>
          </a:xfrm>
          <a:prstGeom prst="rect">
            <a:avLst/>
          </a:prstGeom>
          <a:noFill/>
        </p:spPr>
        <p:txBody>
          <a:bodyPr wrap="square" rtlCol="0">
            <a:spAutoFit/>
          </a:bodyPr>
          <a:lstStyle/>
          <a:p>
            <a:pPr algn="just"/>
            <a:r>
              <a:rPr lang="en-US" sz="1600" dirty="0" smtClean="0"/>
              <a:t>1.0	</a:t>
            </a:r>
            <a:r>
              <a:rPr lang="en-US" sz="1600" b="1" u="sng" dirty="0" smtClean="0"/>
              <a:t>INTRODUCTION</a:t>
            </a:r>
          </a:p>
          <a:p>
            <a:pPr algn="just"/>
            <a:endParaRPr lang="en-US" sz="1600" dirty="0"/>
          </a:p>
          <a:p>
            <a:pPr marL="0" lvl="1" algn="just"/>
            <a:r>
              <a:rPr lang="en-US" sz="1600" dirty="0" smtClean="0"/>
              <a:t>	“</a:t>
            </a:r>
            <a:r>
              <a:rPr lang="en-US" sz="1600" dirty="0"/>
              <a:t>And God </a:t>
            </a:r>
            <a:r>
              <a:rPr lang="en-US" sz="1600" dirty="0" smtClean="0"/>
              <a:t>saw </a:t>
            </a:r>
            <a:r>
              <a:rPr lang="en-US" sz="1600" dirty="0"/>
              <a:t>everything that He has made and behold it was very good”. </a:t>
            </a:r>
            <a:r>
              <a:rPr lang="en-US" sz="1600" dirty="0" smtClean="0"/>
              <a:t>	At </a:t>
            </a:r>
            <a:r>
              <a:rPr lang="en-US" sz="1600" dirty="0"/>
              <a:t>creation, the creative act of God was a success.</a:t>
            </a:r>
          </a:p>
          <a:p>
            <a:pPr algn="just"/>
            <a:r>
              <a:rPr lang="en-US" sz="1600" dirty="0"/>
              <a:t> </a:t>
            </a:r>
          </a:p>
          <a:p>
            <a:pPr algn="just"/>
            <a:r>
              <a:rPr lang="en-US" sz="1600" dirty="0"/>
              <a:t>	</a:t>
            </a:r>
            <a:r>
              <a:rPr lang="en-US" sz="1600" dirty="0" smtClean="0"/>
              <a:t>Success </a:t>
            </a:r>
            <a:r>
              <a:rPr lang="en-US" sz="1600" dirty="0"/>
              <a:t>has always been the ultimate goal of every activity. In all </a:t>
            </a:r>
            <a:r>
              <a:rPr lang="en-US" sz="1600" dirty="0" smtClean="0"/>
              <a:t>industries 	including </a:t>
            </a:r>
            <a:r>
              <a:rPr lang="en-US" sz="1600" dirty="0"/>
              <a:t>construction, the desire of every stakeholder is to achieve </a:t>
            </a:r>
            <a:r>
              <a:rPr lang="en-US" sz="1600" dirty="0" smtClean="0"/>
              <a:t>	success</a:t>
            </a:r>
            <a:r>
              <a:rPr lang="en-US" sz="1600" dirty="0"/>
              <a:t>. Most construction projects are initiated to create change </a:t>
            </a:r>
            <a:r>
              <a:rPr lang="en-US" sz="1600" dirty="0" smtClean="0"/>
              <a:t>	conceived </a:t>
            </a:r>
            <a:r>
              <a:rPr lang="en-US" sz="1600" dirty="0"/>
              <a:t>with a business perspective in mind which may focus on better </a:t>
            </a:r>
            <a:r>
              <a:rPr lang="en-US" sz="1600" dirty="0" smtClean="0"/>
              <a:t>	results</a:t>
            </a:r>
            <a:r>
              <a:rPr lang="en-US" sz="1600" dirty="0"/>
              <a:t>, performance, profits additional growth and possibly improved </a:t>
            </a:r>
            <a:r>
              <a:rPr lang="en-US" sz="1600" dirty="0" smtClean="0"/>
              <a:t>	market </a:t>
            </a:r>
            <a:r>
              <a:rPr lang="en-US" sz="1600" dirty="0"/>
              <a:t>position or  </a:t>
            </a:r>
            <a:r>
              <a:rPr lang="en-US" sz="1600" dirty="0" smtClean="0"/>
              <a:t>share.</a:t>
            </a:r>
          </a:p>
          <a:p>
            <a:pPr algn="just"/>
            <a:endParaRPr lang="en-US" sz="1600" dirty="0"/>
          </a:p>
          <a:p>
            <a:pPr algn="just"/>
            <a:r>
              <a:rPr lang="en-US" sz="1600" dirty="0" smtClean="0"/>
              <a:t>	The </a:t>
            </a:r>
            <a:r>
              <a:rPr lang="en-US" sz="1600" dirty="0"/>
              <a:t>attention of a typical Quantity Surveyor will be operational, that is </a:t>
            </a:r>
            <a:r>
              <a:rPr lang="en-US" sz="1600" dirty="0" smtClean="0"/>
              <a:t>	administering </a:t>
            </a:r>
            <a:r>
              <a:rPr lang="en-US" sz="1600" dirty="0"/>
              <a:t>the projects. However, many projects have had catalogue of </a:t>
            </a:r>
            <a:r>
              <a:rPr lang="en-US" sz="1600" dirty="0" smtClean="0"/>
              <a:t>	failures </a:t>
            </a:r>
            <a:r>
              <a:rPr lang="en-US" sz="1600" dirty="0"/>
              <a:t>and in effect unsuccessful </a:t>
            </a:r>
            <a:r>
              <a:rPr lang="en-US" sz="1600" dirty="0" smtClean="0"/>
              <a:t>resulting in </a:t>
            </a:r>
            <a:r>
              <a:rPr lang="en-US" sz="1600" dirty="0"/>
              <a:t>losses, claims, disputes, </a:t>
            </a:r>
            <a:r>
              <a:rPr lang="en-US" sz="1600" dirty="0" smtClean="0"/>
              <a:t>	costs </a:t>
            </a:r>
            <a:r>
              <a:rPr lang="en-US" sz="1600" dirty="0"/>
              <a:t>and time overruns. The route to success is a tedious but it is one that </a:t>
            </a:r>
            <a:r>
              <a:rPr lang="en-US" sz="1600" dirty="0" smtClean="0"/>
              <a:t>	must </a:t>
            </a:r>
            <a:r>
              <a:rPr lang="en-US" sz="1600" dirty="0"/>
              <a:t>be taken. Consequently, it is necessary that such routes that are filled </a:t>
            </a:r>
            <a:r>
              <a:rPr lang="en-US" sz="1600" dirty="0" smtClean="0"/>
              <a:t>	with </a:t>
            </a:r>
            <a:r>
              <a:rPr lang="en-US" sz="1600" dirty="0"/>
              <a:t>“landmines” are navigated methodically. This correct and methodical </a:t>
            </a:r>
            <a:r>
              <a:rPr lang="en-US" sz="1600" dirty="0" smtClean="0"/>
              <a:t>	approach </a:t>
            </a:r>
            <a:r>
              <a:rPr lang="en-US" sz="1600" dirty="0"/>
              <a:t>that offer best practices can lead to achieving the success that is </a:t>
            </a:r>
            <a:r>
              <a:rPr lang="en-US" sz="1600" dirty="0" smtClean="0"/>
              <a:t>	germaine </a:t>
            </a:r>
            <a:r>
              <a:rPr lang="en-US" sz="1600" dirty="0"/>
              <a:t>to every project.</a:t>
            </a:r>
          </a:p>
          <a:p>
            <a:pPr algn="just"/>
            <a:endParaRPr lang="en-US" sz="1600" dirty="0" smtClean="0"/>
          </a:p>
          <a:p>
            <a:pPr algn="just"/>
            <a:r>
              <a:rPr lang="en-US" sz="1600" dirty="0"/>
              <a:t>	</a:t>
            </a:r>
          </a:p>
          <a:p>
            <a:pPr algn="just"/>
            <a:endParaRPr lang="en-US"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84775"/>
          </a:xfrm>
          <a:prstGeom prst="rect">
            <a:avLst/>
          </a:prstGeom>
          <a:noFill/>
        </p:spPr>
        <p:txBody>
          <a:bodyPr wrap="square" rtlCol="0">
            <a:spAutoFit/>
          </a:bodyPr>
          <a:lstStyle/>
          <a:p>
            <a:pPr algn="just"/>
            <a:endParaRPr lang="en-US" sz="1600" dirty="0" smtClean="0"/>
          </a:p>
          <a:p>
            <a:pPr algn="just"/>
            <a:endParaRPr lang="en-US" sz="1600" dirty="0"/>
          </a:p>
        </p:txBody>
      </p:sp>
      <p:sp>
        <p:nvSpPr>
          <p:cNvPr id="3" name="TextBox 2"/>
          <p:cNvSpPr txBox="1"/>
          <p:nvPr/>
        </p:nvSpPr>
        <p:spPr>
          <a:xfrm>
            <a:off x="914400" y="685800"/>
            <a:ext cx="7315200" cy="5755422"/>
          </a:xfrm>
          <a:prstGeom prst="rect">
            <a:avLst/>
          </a:prstGeom>
          <a:noFill/>
        </p:spPr>
        <p:txBody>
          <a:bodyPr wrap="square" rtlCol="0">
            <a:spAutoFit/>
          </a:bodyPr>
          <a:lstStyle/>
          <a:p>
            <a:pPr algn="just"/>
            <a:r>
              <a:rPr lang="en-US" sz="1600" dirty="0"/>
              <a:t>	</a:t>
            </a:r>
            <a:r>
              <a:rPr lang="en-US" sz="1600" b="1" dirty="0" smtClean="0"/>
              <a:t>04.Risks and uncertainties </a:t>
            </a:r>
          </a:p>
          <a:p>
            <a:pPr algn="just"/>
            <a:r>
              <a:rPr lang="en-US" sz="1600" dirty="0" smtClean="0"/>
              <a:t>	 </a:t>
            </a:r>
            <a:r>
              <a:rPr lang="en-US" sz="1600" dirty="0"/>
              <a:t>Risks are defined as a chance that danger, damage, loss, injury or any </a:t>
            </a:r>
            <a:r>
              <a:rPr lang="en-US" sz="1600" dirty="0" smtClean="0"/>
              <a:t>	undesired consequences may occur. However, </a:t>
            </a:r>
            <a:r>
              <a:rPr lang="en-US" sz="1600" dirty="0"/>
              <a:t>risk may present positive </a:t>
            </a:r>
            <a:r>
              <a:rPr lang="en-US" sz="1600" dirty="0" smtClean="0"/>
              <a:t>	opportunities but </a:t>
            </a:r>
            <a:r>
              <a:rPr lang="en-US" sz="1600" dirty="0"/>
              <a:t>where risk </a:t>
            </a:r>
            <a:r>
              <a:rPr lang="en-US" sz="1600" dirty="0" smtClean="0"/>
              <a:t>engineer a loss</a:t>
            </a:r>
            <a:r>
              <a:rPr lang="en-US" sz="1600" dirty="0"/>
              <a:t>, it could be catastrophic and </a:t>
            </a:r>
            <a:r>
              <a:rPr lang="en-US" sz="1600" dirty="0" smtClean="0"/>
              <a:t>	costly</a:t>
            </a:r>
            <a:r>
              <a:rPr lang="en-US" sz="1600" dirty="0"/>
              <a:t>.</a:t>
            </a:r>
          </a:p>
          <a:p>
            <a:pPr algn="just"/>
            <a:r>
              <a:rPr lang="en-US" sz="1600" dirty="0"/>
              <a:t> </a:t>
            </a:r>
          </a:p>
          <a:p>
            <a:pPr algn="just"/>
            <a:r>
              <a:rPr lang="en-US" sz="1600" dirty="0" smtClean="0"/>
              <a:t>	The </a:t>
            </a:r>
            <a:r>
              <a:rPr lang="en-US" sz="1600" dirty="0"/>
              <a:t>very nature of construction is risky and risk indicators are dependent </a:t>
            </a:r>
            <a:r>
              <a:rPr lang="en-US" sz="1600" dirty="0" smtClean="0"/>
              <a:t>	on </a:t>
            </a:r>
            <a:r>
              <a:rPr lang="en-US" sz="1600" dirty="0"/>
              <a:t>the type of project and its environment. There are some risk factors that </a:t>
            </a:r>
            <a:r>
              <a:rPr lang="en-US" sz="1600" dirty="0" smtClean="0"/>
              <a:t>	are </a:t>
            </a:r>
            <a:r>
              <a:rPr lang="en-US" sz="1600" dirty="0"/>
              <a:t>controllable </a:t>
            </a:r>
            <a:r>
              <a:rPr lang="en-US" sz="1600" dirty="0" smtClean="0"/>
              <a:t>while others are uncontrollable .</a:t>
            </a:r>
            <a:endParaRPr lang="en-US" sz="1600" dirty="0"/>
          </a:p>
          <a:p>
            <a:pPr algn="just"/>
            <a:r>
              <a:rPr lang="en-US" sz="1600" dirty="0"/>
              <a:t> </a:t>
            </a:r>
          </a:p>
          <a:p>
            <a:pPr algn="just"/>
            <a:r>
              <a:rPr lang="en-US" sz="1600" b="1" i="1" dirty="0" smtClean="0"/>
              <a:t>	</a:t>
            </a:r>
            <a:r>
              <a:rPr lang="en-US" sz="1600" b="1" i="1" dirty="0" smtClean="0">
                <a:effectLst>
                  <a:outerShdw blurRad="38100" dist="38100" dir="2700000" algn="tl">
                    <a:srgbClr val="000000">
                      <a:alpha val="43137"/>
                    </a:srgbClr>
                  </a:outerShdw>
                </a:effectLst>
              </a:rPr>
              <a:t>The </a:t>
            </a:r>
            <a:r>
              <a:rPr lang="en-US" sz="1600" b="1" i="1" dirty="0">
                <a:effectLst>
                  <a:outerShdw blurRad="38100" dist="38100" dir="2700000" algn="tl">
                    <a:srgbClr val="000000">
                      <a:alpha val="43137"/>
                    </a:srgbClr>
                  </a:outerShdw>
                </a:effectLst>
              </a:rPr>
              <a:t>Political Risk</a:t>
            </a:r>
            <a:endParaRPr lang="en-US" sz="1600" dirty="0">
              <a:effectLst>
                <a:outerShdw blurRad="38100" dist="38100" dir="2700000" algn="tl">
                  <a:srgbClr val="000000">
                    <a:alpha val="43137"/>
                  </a:srgbClr>
                </a:outerShdw>
              </a:effectLst>
            </a:endParaRPr>
          </a:p>
          <a:p>
            <a:pPr algn="just"/>
            <a:r>
              <a:rPr lang="en-US" sz="1600" dirty="0" smtClean="0"/>
              <a:t>	The </a:t>
            </a:r>
            <a:r>
              <a:rPr lang="en-US" sz="1600" dirty="0"/>
              <a:t>political risk is related to the political climate of a country and the type </a:t>
            </a:r>
            <a:r>
              <a:rPr lang="en-US" sz="1600" dirty="0" smtClean="0"/>
              <a:t>	of </a:t>
            </a:r>
            <a:r>
              <a:rPr lang="en-US" sz="1600" dirty="0"/>
              <a:t>government that is functional in the said country. This risk is the </a:t>
            </a:r>
            <a:r>
              <a:rPr lang="en-US" sz="1600" dirty="0" smtClean="0"/>
              <a:t>	probability </a:t>
            </a:r>
            <a:r>
              <a:rPr lang="en-US" sz="1600" dirty="0"/>
              <a:t>of some political events that will change the prospects of </a:t>
            </a:r>
            <a:r>
              <a:rPr lang="en-US" sz="1600" dirty="0" smtClean="0"/>
              <a:t>	profitability </a:t>
            </a:r>
            <a:r>
              <a:rPr lang="en-US" sz="1600" dirty="0"/>
              <a:t>and the administration of the project. Political instability, </a:t>
            </a:r>
            <a:r>
              <a:rPr lang="en-US" sz="1600" dirty="0" smtClean="0"/>
              <a:t>	changes </a:t>
            </a:r>
            <a:r>
              <a:rPr lang="en-US" sz="1600" dirty="0"/>
              <a:t>in </a:t>
            </a:r>
            <a:r>
              <a:rPr lang="en-US" sz="1600" dirty="0" smtClean="0"/>
              <a:t>regulations and include </a:t>
            </a:r>
            <a:r>
              <a:rPr lang="en-US" sz="1600" dirty="0"/>
              <a:t>strikes and </a:t>
            </a:r>
            <a:r>
              <a:rPr lang="en-US" sz="1600" dirty="0" smtClean="0"/>
              <a:t>terrorism are typical political 	risks.</a:t>
            </a:r>
          </a:p>
          <a:p>
            <a:pPr algn="just"/>
            <a:endParaRPr lang="en-US" sz="1600" dirty="0"/>
          </a:p>
          <a:p>
            <a:pPr algn="just"/>
            <a:r>
              <a:rPr lang="en-US" sz="1600" b="1" i="1" dirty="0" smtClean="0"/>
              <a:t>	</a:t>
            </a:r>
            <a:r>
              <a:rPr lang="en-US" sz="1600" b="1" i="1" dirty="0" smtClean="0">
                <a:effectLst>
                  <a:outerShdw blurRad="38100" dist="38100" dir="2700000" algn="tl">
                    <a:srgbClr val="000000">
                      <a:alpha val="43137"/>
                    </a:srgbClr>
                  </a:outerShdw>
                </a:effectLst>
              </a:rPr>
              <a:t>Economic </a:t>
            </a:r>
            <a:r>
              <a:rPr lang="en-US" sz="1600" b="1" i="1" dirty="0">
                <a:effectLst>
                  <a:outerShdw blurRad="38100" dist="38100" dir="2700000" algn="tl">
                    <a:srgbClr val="000000">
                      <a:alpha val="43137"/>
                    </a:srgbClr>
                  </a:outerShdw>
                </a:effectLst>
              </a:rPr>
              <a:t>Risk</a:t>
            </a:r>
            <a:endParaRPr lang="en-US" sz="1600" dirty="0">
              <a:effectLst>
                <a:outerShdw blurRad="38100" dist="38100" dir="2700000" algn="tl">
                  <a:srgbClr val="000000">
                    <a:alpha val="43137"/>
                  </a:srgbClr>
                </a:outerShdw>
              </a:effectLst>
            </a:endParaRPr>
          </a:p>
          <a:p>
            <a:pPr algn="just"/>
            <a:r>
              <a:rPr lang="en-US" sz="1600" dirty="0" smtClean="0"/>
              <a:t>	Economic </a:t>
            </a:r>
            <a:r>
              <a:rPr lang="en-US" sz="1600" dirty="0"/>
              <a:t>factors affect the cost of construction and may cause an increase </a:t>
            </a:r>
            <a:r>
              <a:rPr lang="en-US" sz="1600" dirty="0" smtClean="0"/>
              <a:t>	in </a:t>
            </a:r>
            <a:r>
              <a:rPr lang="en-US" sz="1600" dirty="0"/>
              <a:t>the total cost of a project. The economic stability of a country can affect </a:t>
            </a:r>
            <a:r>
              <a:rPr lang="en-US" sz="1600" dirty="0" smtClean="0"/>
              <a:t>	the </a:t>
            </a:r>
            <a:r>
              <a:rPr lang="en-US" sz="1600" dirty="0"/>
              <a:t>cost of labour, materials resulting in price fluctuation. The longer the </a:t>
            </a:r>
            <a:r>
              <a:rPr lang="en-US" sz="1600" dirty="0" smtClean="0"/>
              <a:t>	duration </a:t>
            </a:r>
            <a:r>
              <a:rPr lang="en-US" sz="1600" dirty="0"/>
              <a:t>of a project, the higher the exposure to economic risks.  </a:t>
            </a:r>
          </a:p>
        </p:txBody>
      </p:sp>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456046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770537"/>
          </a:xfrm>
          <a:prstGeom prst="rect">
            <a:avLst/>
          </a:prstGeom>
          <a:noFill/>
        </p:spPr>
        <p:txBody>
          <a:bodyPr wrap="square" rtlCol="0">
            <a:spAutoFit/>
          </a:bodyPr>
          <a:lstStyle/>
          <a:p>
            <a:r>
              <a:rPr lang="en-US" sz="1600" dirty="0" smtClean="0"/>
              <a:t>	In Nigeria, </a:t>
            </a:r>
            <a:r>
              <a:rPr lang="en-US" sz="1600" dirty="0"/>
              <a:t>it is generally assumed that contract with more than 12months </a:t>
            </a:r>
            <a:r>
              <a:rPr lang="en-US" sz="1600" dirty="0" smtClean="0"/>
              <a:t>	duration </a:t>
            </a:r>
            <a:r>
              <a:rPr lang="en-US" sz="1600" dirty="0"/>
              <a:t>should include provisions for payment of additional </a:t>
            </a:r>
            <a:r>
              <a:rPr lang="en-US" sz="1600" dirty="0" smtClean="0"/>
              <a:t> price increase 	in the </a:t>
            </a:r>
            <a:r>
              <a:rPr lang="en-US" sz="1600" dirty="0"/>
              <a:t>cost of labour and </a:t>
            </a:r>
            <a:r>
              <a:rPr lang="en-US" sz="1600" dirty="0" smtClean="0"/>
              <a:t>materials otherwise known as fluctuation 	especially where advance payment has not be given for such materials.</a:t>
            </a:r>
            <a:endParaRPr lang="en-US" sz="1600" dirty="0"/>
          </a:p>
          <a:p>
            <a:r>
              <a:rPr lang="en-US" sz="1600" dirty="0"/>
              <a:t> </a:t>
            </a:r>
          </a:p>
          <a:p>
            <a:r>
              <a:rPr lang="en-US" sz="1600" b="1" i="1" dirty="0" smtClean="0"/>
              <a:t>	</a:t>
            </a:r>
            <a:r>
              <a:rPr lang="en-US" sz="1600" b="1" i="1" dirty="0" smtClean="0">
                <a:effectLst>
                  <a:outerShdw blurRad="38100" dist="38100" dir="2700000" algn="tl">
                    <a:srgbClr val="000000">
                      <a:alpha val="43137"/>
                    </a:srgbClr>
                  </a:outerShdw>
                </a:effectLst>
              </a:rPr>
              <a:t>Construction </a:t>
            </a:r>
            <a:r>
              <a:rPr lang="en-US" sz="1600" b="1" i="1" dirty="0">
                <a:effectLst>
                  <a:outerShdw blurRad="38100" dist="38100" dir="2700000" algn="tl">
                    <a:srgbClr val="000000">
                      <a:alpha val="43137"/>
                    </a:srgbClr>
                  </a:outerShdw>
                </a:effectLst>
              </a:rPr>
              <a:t>Specific Risks</a:t>
            </a:r>
            <a:endParaRPr lang="en-US" sz="1600" dirty="0">
              <a:effectLst>
                <a:outerShdw blurRad="38100" dist="38100" dir="2700000" algn="tl">
                  <a:srgbClr val="000000">
                    <a:alpha val="43137"/>
                  </a:srgbClr>
                </a:outerShdw>
              </a:effectLst>
            </a:endParaRPr>
          </a:p>
          <a:p>
            <a:r>
              <a:rPr lang="en-US" sz="1600" dirty="0"/>
              <a:t> </a:t>
            </a:r>
            <a:r>
              <a:rPr lang="en-US" sz="1600" dirty="0" smtClean="0"/>
              <a:t>	These </a:t>
            </a:r>
            <a:r>
              <a:rPr lang="en-US" sz="1600" dirty="0"/>
              <a:t>include unknown geological conditions, Weather Condition, </a:t>
            </a:r>
            <a:r>
              <a:rPr lang="en-US" sz="1600" dirty="0" smtClean="0"/>
              <a:t>Client 	instruction and the type of client, Contractor </a:t>
            </a:r>
            <a:r>
              <a:rPr lang="en-US" sz="1600" dirty="0"/>
              <a:t>and Subcontractor risks. </a:t>
            </a:r>
            <a:r>
              <a:rPr lang="en-US" sz="1600" dirty="0" smtClean="0"/>
              <a:t>	Technical risks also belong to </a:t>
            </a:r>
            <a:r>
              <a:rPr lang="en-US" sz="1600" dirty="0"/>
              <a:t>this category.</a:t>
            </a:r>
          </a:p>
          <a:p>
            <a:r>
              <a:rPr lang="en-US" sz="1600" dirty="0"/>
              <a:t> </a:t>
            </a:r>
          </a:p>
          <a:p>
            <a:r>
              <a:rPr lang="en-US" sz="1600" dirty="0" smtClean="0"/>
              <a:t>	Risks with their on </a:t>
            </a:r>
            <a:r>
              <a:rPr lang="en-US" sz="1600" dirty="0"/>
              <a:t>projects can be identified at the planning stage of a </a:t>
            </a:r>
            <a:r>
              <a:rPr lang="en-US" sz="1600" dirty="0" smtClean="0"/>
              <a:t>	project </a:t>
            </a:r>
            <a:r>
              <a:rPr lang="en-US" sz="1600" dirty="0"/>
              <a:t>and </a:t>
            </a:r>
            <a:r>
              <a:rPr lang="en-US" sz="1600" dirty="0" smtClean="0"/>
              <a:t>documented with </a:t>
            </a:r>
            <a:r>
              <a:rPr lang="en-US" sz="1600" dirty="0"/>
              <a:t>the management </a:t>
            </a:r>
            <a:r>
              <a:rPr lang="en-US" sz="1600" dirty="0" smtClean="0"/>
              <a:t>of each one allocated </a:t>
            </a:r>
            <a:r>
              <a:rPr lang="en-US" sz="1600" dirty="0"/>
              <a:t>to </a:t>
            </a:r>
            <a:r>
              <a:rPr lang="en-US" sz="1600" dirty="0" smtClean="0"/>
              <a:t>	the parties </a:t>
            </a:r>
            <a:r>
              <a:rPr lang="en-US" sz="1600" dirty="0"/>
              <a:t>to the contract based on the knowledge </a:t>
            </a:r>
            <a:r>
              <a:rPr lang="en-US" sz="1600" dirty="0" smtClean="0"/>
              <a:t>of </a:t>
            </a:r>
            <a:r>
              <a:rPr lang="en-US" sz="1600" dirty="0"/>
              <a:t>the parties </a:t>
            </a:r>
            <a:r>
              <a:rPr lang="en-US" sz="1600" dirty="0" smtClean="0"/>
              <a:t>. The two 	key elements in risk allocation are negotiation and </a:t>
            </a:r>
            <a:r>
              <a:rPr lang="en-US" sz="1600" dirty="0"/>
              <a:t>mutual trust.</a:t>
            </a:r>
          </a:p>
          <a:p>
            <a:r>
              <a:rPr lang="en-US" sz="1600" dirty="0"/>
              <a:t> </a:t>
            </a:r>
          </a:p>
          <a:p>
            <a:r>
              <a:rPr lang="en-US" sz="1600" dirty="0" smtClean="0"/>
              <a:t>	Before </a:t>
            </a:r>
            <a:r>
              <a:rPr lang="en-US" sz="1600" dirty="0"/>
              <a:t>allocating risks, it is necessary to identify these risks, with the </a:t>
            </a:r>
            <a:r>
              <a:rPr lang="en-US" sz="1600" dirty="0" smtClean="0"/>
              <a:t>	project </a:t>
            </a:r>
            <a:r>
              <a:rPr lang="en-US" sz="1600" dirty="0"/>
              <a:t>goal in mind, share risks where appropriates. The mitigation of risks </a:t>
            </a:r>
            <a:r>
              <a:rPr lang="en-US" sz="1600" dirty="0" smtClean="0"/>
              <a:t>	cost </a:t>
            </a:r>
            <a:r>
              <a:rPr lang="en-US" sz="1600" dirty="0"/>
              <a:t>money. These mitigation costs are added to the cost of the project. </a:t>
            </a:r>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542721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b="1" dirty="0"/>
              <a:t> </a:t>
            </a:r>
            <a:r>
              <a:rPr lang="en-US" sz="1600" b="1" dirty="0" smtClean="0"/>
              <a:t>    4.00     </a:t>
            </a:r>
            <a:r>
              <a:rPr lang="en-US" sz="1600" b="1" i="1" dirty="0" smtClean="0"/>
              <a:t> THE ESSENTIALS  OF SUCCESSFUL ADMINISTRATION</a:t>
            </a:r>
            <a:r>
              <a:rPr lang="en-US" sz="1600" i="1" dirty="0" smtClean="0"/>
              <a:t>	</a:t>
            </a:r>
          </a:p>
          <a:p>
            <a:pPr algn="just"/>
            <a:endParaRPr lang="en-US" sz="1600" dirty="0"/>
          </a:p>
          <a:p>
            <a:pPr algn="just"/>
            <a:r>
              <a:rPr lang="en-US" sz="1600" dirty="0" smtClean="0"/>
              <a:t>	The </a:t>
            </a:r>
            <a:r>
              <a:rPr lang="en-US" sz="1600" dirty="0"/>
              <a:t>real essentials from a Consultant Quantity Surveyor’s perspectives are </a:t>
            </a:r>
            <a:r>
              <a:rPr lang="en-US" sz="1600" dirty="0" smtClean="0"/>
              <a:t>	those </a:t>
            </a:r>
            <a:r>
              <a:rPr lang="en-US" sz="1600" dirty="0"/>
              <a:t>things that are needed to be done to proactively manage cost, </a:t>
            </a:r>
            <a:r>
              <a:rPr lang="en-US" sz="1600" dirty="0" smtClean="0"/>
              <a:t>	contracts</a:t>
            </a:r>
            <a:r>
              <a:rPr lang="en-US" sz="1600" dirty="0"/>
              <a:t>, communications and claims on a project. </a:t>
            </a:r>
          </a:p>
          <a:p>
            <a:pPr algn="just"/>
            <a:r>
              <a:rPr lang="en-US" sz="1600" dirty="0"/>
              <a:t> </a:t>
            </a:r>
          </a:p>
          <a:p>
            <a:pPr algn="just"/>
            <a:r>
              <a:rPr lang="en-US" sz="1600" dirty="0" smtClean="0"/>
              <a:t>	Having </a:t>
            </a:r>
            <a:r>
              <a:rPr lang="en-US" sz="1600" dirty="0"/>
              <a:t>discussed the term project, success and failures on construction </a:t>
            </a:r>
            <a:r>
              <a:rPr lang="en-US" sz="1600" dirty="0" smtClean="0"/>
              <a:t>	project</a:t>
            </a:r>
            <a:r>
              <a:rPr lang="en-US" sz="1600" dirty="0"/>
              <a:t>, it </a:t>
            </a:r>
            <a:r>
              <a:rPr lang="en-US" sz="1600" dirty="0" smtClean="0"/>
              <a:t>should help in </a:t>
            </a:r>
            <a:r>
              <a:rPr lang="en-US" sz="1600" dirty="0"/>
              <a:t>understanding on the challenges and prompting </a:t>
            </a:r>
            <a:r>
              <a:rPr lang="en-US" sz="1600" dirty="0" smtClean="0"/>
              <a:t>	the focus </a:t>
            </a:r>
            <a:r>
              <a:rPr lang="en-US" sz="1600" dirty="0"/>
              <a:t>on </a:t>
            </a:r>
            <a:r>
              <a:rPr lang="en-US" sz="1600" dirty="0" smtClean="0"/>
              <a:t> those issues that must be administered  efficiently with 	thorough 	effectiveness . </a:t>
            </a:r>
            <a:endParaRPr lang="en-US" sz="1600" dirty="0"/>
          </a:p>
          <a:p>
            <a:pPr algn="just"/>
            <a:r>
              <a:rPr lang="en-US" sz="1600" dirty="0"/>
              <a:t> </a:t>
            </a:r>
          </a:p>
          <a:p>
            <a:pPr algn="just"/>
            <a:r>
              <a:rPr lang="en-US" sz="1600" dirty="0" smtClean="0"/>
              <a:t>	In </a:t>
            </a:r>
            <a:r>
              <a:rPr lang="en-US" sz="1600" dirty="0"/>
              <a:t>delivery the service as a Consultant Quantity Surveyor, Client satisfaction </a:t>
            </a:r>
            <a:r>
              <a:rPr lang="en-US" sz="1600" dirty="0" smtClean="0"/>
              <a:t>	is key. </a:t>
            </a:r>
            <a:r>
              <a:rPr lang="en-US" sz="1600" dirty="0"/>
              <a:t>The Consultant Quantity Surveyor must understand the roles of </a:t>
            </a:r>
            <a:r>
              <a:rPr lang="en-US" sz="1600" dirty="0" smtClean="0"/>
              <a:t>	costs</a:t>
            </a:r>
            <a:r>
              <a:rPr lang="en-US" sz="1600" dirty="0"/>
              <a:t>, contracts communication and claims and the effects of procedure </a:t>
            </a:r>
            <a:r>
              <a:rPr lang="en-US" sz="1600" dirty="0" smtClean="0"/>
              <a:t>	and </a:t>
            </a:r>
            <a:r>
              <a:rPr lang="en-US" sz="1600" dirty="0"/>
              <a:t>process that involves planning, controlling and coordinating budget </a:t>
            </a:r>
            <a:r>
              <a:rPr lang="en-US" sz="1600" dirty="0" smtClean="0"/>
              <a:t>	and </a:t>
            </a:r>
            <a:r>
              <a:rPr lang="en-US" sz="1600" dirty="0"/>
              <a:t>cost plan including communicating results and analysis. </a:t>
            </a:r>
          </a:p>
          <a:p>
            <a:pPr algn="just"/>
            <a:r>
              <a:rPr lang="en-US" sz="1600" dirty="0"/>
              <a:t> </a:t>
            </a:r>
          </a:p>
          <a:p>
            <a:pPr algn="just"/>
            <a:r>
              <a:rPr lang="en-US" sz="1600" dirty="0" smtClean="0"/>
              <a:t>	The </a:t>
            </a:r>
            <a:r>
              <a:rPr lang="en-US" sz="1600" dirty="0"/>
              <a:t>contract should be used to specify roles, </a:t>
            </a:r>
            <a:r>
              <a:rPr lang="en-US" sz="1600" dirty="0" smtClean="0"/>
              <a:t>responsibilities, 	administration </a:t>
            </a:r>
            <a:r>
              <a:rPr lang="en-US" sz="1600" dirty="0"/>
              <a:t>of the contract that encourages partnership, payments and </a:t>
            </a:r>
            <a:r>
              <a:rPr lang="en-US" sz="1600" dirty="0" smtClean="0"/>
              <a:t>	trust  should  be given  more consideration.  </a:t>
            </a:r>
            <a:endParaRPr lang="en-US" sz="1600" dirty="0"/>
          </a:p>
          <a:p>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637161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smtClean="0"/>
              <a:t>4.10</a:t>
            </a:r>
            <a:r>
              <a:rPr lang="en-US" sz="1600" dirty="0"/>
              <a:t>	</a:t>
            </a:r>
            <a:r>
              <a:rPr lang="en-US" sz="1600" b="1" i="1" u="sng" dirty="0"/>
              <a:t>COST MANAGEMENT</a:t>
            </a:r>
            <a:endParaRPr lang="en-US" sz="1600" b="1" u="sng" dirty="0"/>
          </a:p>
          <a:p>
            <a:pPr algn="just"/>
            <a:r>
              <a:rPr lang="en-US" sz="1600" dirty="0" smtClean="0"/>
              <a:t>	Prior </a:t>
            </a:r>
            <a:r>
              <a:rPr lang="en-US" sz="1600" dirty="0"/>
              <a:t>to the execution of project a good number of procedures must be put </a:t>
            </a:r>
            <a:r>
              <a:rPr lang="en-US" sz="1600" dirty="0" smtClean="0"/>
              <a:t>	together </a:t>
            </a:r>
            <a:r>
              <a:rPr lang="en-US" sz="1600" dirty="0"/>
              <a:t>to guide the team in the project implementation. One of such is </a:t>
            </a:r>
            <a:r>
              <a:rPr lang="en-US" sz="1600" dirty="0" smtClean="0"/>
              <a:t>	procurement</a:t>
            </a:r>
            <a:r>
              <a:rPr lang="en-US" sz="1600" dirty="0"/>
              <a:t>. These procedures are finalized after a series of brain </a:t>
            </a:r>
            <a:r>
              <a:rPr lang="en-US" sz="1600" dirty="0" smtClean="0"/>
              <a:t>	storming meetings , agreed  </a:t>
            </a:r>
            <a:r>
              <a:rPr lang="en-US" sz="1600" dirty="0"/>
              <a:t>and communicated to everyone.</a:t>
            </a:r>
          </a:p>
          <a:p>
            <a:pPr algn="just"/>
            <a:r>
              <a:rPr lang="en-US" sz="1600" dirty="0"/>
              <a:t> </a:t>
            </a:r>
          </a:p>
          <a:p>
            <a:pPr algn="just"/>
            <a:r>
              <a:rPr lang="en-US" sz="1600" dirty="0" smtClean="0"/>
              <a:t>	Every </a:t>
            </a:r>
            <a:r>
              <a:rPr lang="en-US" sz="1600" dirty="0"/>
              <a:t>stakeholder must understand that embarking on a project is an </a:t>
            </a:r>
            <a:r>
              <a:rPr lang="en-US" sz="1600" dirty="0" smtClean="0"/>
              <a:t>	investment </a:t>
            </a:r>
            <a:r>
              <a:rPr lang="en-US" sz="1600" dirty="0"/>
              <a:t>decision be it for social gains, financial gain or for other intrinsic </a:t>
            </a:r>
            <a:r>
              <a:rPr lang="en-US" sz="1600" dirty="0" smtClean="0"/>
              <a:t>	value</a:t>
            </a:r>
            <a:r>
              <a:rPr lang="en-US" sz="1600" dirty="0"/>
              <a:t>. </a:t>
            </a:r>
            <a:r>
              <a:rPr lang="en-US" sz="1600" dirty="0" smtClean="0"/>
              <a:t>Hence, </a:t>
            </a:r>
            <a:r>
              <a:rPr lang="en-US" sz="1600" dirty="0"/>
              <a:t>cost and returns are important in measuring the sensibility of </a:t>
            </a:r>
            <a:r>
              <a:rPr lang="en-US" sz="1600" dirty="0" smtClean="0"/>
              <a:t>	such </a:t>
            </a:r>
            <a:r>
              <a:rPr lang="en-US" sz="1600" dirty="0"/>
              <a:t>an investment as it concerns the needs and the procurement agenda.</a:t>
            </a:r>
          </a:p>
          <a:p>
            <a:pPr algn="just"/>
            <a:r>
              <a:rPr lang="en-US" sz="1600" dirty="0"/>
              <a:t> </a:t>
            </a:r>
          </a:p>
          <a:p>
            <a:pPr algn="just"/>
            <a:r>
              <a:rPr lang="en-US" sz="1600" dirty="0" smtClean="0"/>
              <a:t>	It </a:t>
            </a:r>
            <a:r>
              <a:rPr lang="en-US" sz="1600" dirty="0"/>
              <a:t>is therefore necessary that cost management should involve the Client </a:t>
            </a:r>
            <a:r>
              <a:rPr lang="en-US" sz="1600" dirty="0" smtClean="0"/>
              <a:t>	from </a:t>
            </a:r>
            <a:r>
              <a:rPr lang="en-US" sz="1600" dirty="0"/>
              <a:t>inception of the project.</a:t>
            </a:r>
          </a:p>
          <a:p>
            <a:pPr algn="just"/>
            <a:r>
              <a:rPr lang="en-US" sz="1600" dirty="0"/>
              <a:t> </a:t>
            </a:r>
          </a:p>
          <a:p>
            <a:pPr algn="just"/>
            <a:r>
              <a:rPr lang="en-US" sz="1600" dirty="0" smtClean="0"/>
              <a:t>	In </a:t>
            </a:r>
            <a:r>
              <a:rPr lang="en-US" sz="1600" dirty="0"/>
              <a:t>most projects there are other specialists which </a:t>
            </a:r>
            <a:r>
              <a:rPr lang="en-US" sz="1600" dirty="0" smtClean="0"/>
              <a:t>are part of the team and 	must understand the need to </a:t>
            </a:r>
            <a:r>
              <a:rPr lang="en-US" sz="1600" dirty="0"/>
              <a:t>work </a:t>
            </a:r>
            <a:r>
              <a:rPr lang="en-US" sz="1600" dirty="0" smtClean="0"/>
              <a:t>together </a:t>
            </a:r>
            <a:r>
              <a:rPr lang="en-US" sz="1600" dirty="0"/>
              <a:t>as a team with a team leader </a:t>
            </a:r>
            <a:r>
              <a:rPr lang="en-US" sz="1600" dirty="0" smtClean="0"/>
              <a:t>	in </a:t>
            </a:r>
            <a:r>
              <a:rPr lang="en-US" sz="1600" dirty="0"/>
              <a:t>order to offer effective cost </a:t>
            </a:r>
            <a:r>
              <a:rPr lang="en-US" sz="1600" dirty="0" smtClean="0"/>
              <a:t>management</a:t>
            </a:r>
            <a:r>
              <a:rPr lang="en-US" sz="1600" dirty="0"/>
              <a:t>. Consequently, clear and </a:t>
            </a:r>
            <a:r>
              <a:rPr lang="en-US" sz="1600" dirty="0" smtClean="0"/>
              <a:t>	unambiguous </a:t>
            </a:r>
            <a:r>
              <a:rPr lang="en-US" sz="1600" dirty="0"/>
              <a:t>understanding of the </a:t>
            </a:r>
            <a:r>
              <a:rPr lang="en-US" sz="1600" dirty="0" smtClean="0"/>
              <a:t>project </a:t>
            </a:r>
            <a:r>
              <a:rPr lang="en-US" sz="1600" dirty="0"/>
              <a:t>definition goals and objectives </a:t>
            </a:r>
            <a:r>
              <a:rPr lang="en-US" sz="1600" dirty="0" smtClean="0"/>
              <a:t>	is </a:t>
            </a:r>
            <a:r>
              <a:rPr lang="en-US" sz="1600" dirty="0"/>
              <a:t>a </a:t>
            </a:r>
            <a:r>
              <a:rPr lang="en-US" sz="1600" dirty="0" smtClean="0"/>
              <a:t>must </a:t>
            </a:r>
            <a:r>
              <a:rPr lang="en-US" sz="1600" dirty="0"/>
              <a:t>for all team members </a:t>
            </a:r>
            <a:r>
              <a:rPr lang="en-US" sz="1600" dirty="0" smtClean="0"/>
              <a:t>and with this </a:t>
            </a:r>
            <a:r>
              <a:rPr lang="en-US" sz="1600" dirty="0"/>
              <a:t>in </a:t>
            </a:r>
            <a:r>
              <a:rPr lang="en-US" sz="1600" dirty="0" smtClean="0"/>
              <a:t>mind, </a:t>
            </a:r>
            <a:r>
              <a:rPr lang="en-US" sz="1600" dirty="0"/>
              <a:t>a thorough cost </a:t>
            </a:r>
            <a:r>
              <a:rPr lang="en-US" sz="1600" dirty="0" smtClean="0"/>
              <a:t>	management advice </a:t>
            </a:r>
            <a:r>
              <a:rPr lang="en-US" sz="1600" dirty="0"/>
              <a:t>based on a project </a:t>
            </a:r>
            <a:r>
              <a:rPr lang="en-US" sz="1600" dirty="0" smtClean="0"/>
              <a:t>strategy </a:t>
            </a:r>
            <a:r>
              <a:rPr lang="en-US" sz="1600" dirty="0"/>
              <a:t>that is suitable for the </a:t>
            </a:r>
            <a:r>
              <a:rPr lang="en-US" sz="1600" dirty="0" smtClean="0"/>
              <a:t>	project must </a:t>
            </a:r>
            <a:r>
              <a:rPr lang="en-US" sz="1600" dirty="0"/>
              <a:t>be </a:t>
            </a:r>
            <a:r>
              <a:rPr lang="en-US" sz="1600" dirty="0" smtClean="0"/>
              <a:t>pursued</a:t>
            </a:r>
            <a:r>
              <a:rPr lang="en-US" sz="1600" dirty="0"/>
              <a:t>.</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978913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r>
              <a:rPr lang="en-US" sz="1600" dirty="0"/>
              <a:t>	</a:t>
            </a:r>
            <a:r>
              <a:rPr lang="en-US" sz="1600" b="1" dirty="0"/>
              <a:t>COST </a:t>
            </a:r>
            <a:r>
              <a:rPr lang="en-US" sz="1600" b="1" dirty="0" smtClean="0"/>
              <a:t>MANAGEMENT CONSTUTIENTS</a:t>
            </a:r>
            <a:endParaRPr lang="en-US" sz="1600" dirty="0"/>
          </a:p>
          <a:p>
            <a:r>
              <a:rPr lang="en-US" sz="1600" b="1" i="1" dirty="0" smtClean="0"/>
              <a:t>	</a:t>
            </a:r>
            <a:r>
              <a:rPr lang="en-US" sz="1600" b="1" i="1" dirty="0" smtClean="0">
                <a:effectLst>
                  <a:outerShdw blurRad="38100" dist="38100" dir="2700000" algn="tl">
                    <a:srgbClr val="000000">
                      <a:alpha val="43137"/>
                    </a:srgbClr>
                  </a:outerShdw>
                </a:effectLst>
              </a:rPr>
              <a:t>Planning </a:t>
            </a:r>
            <a:r>
              <a:rPr lang="en-US" sz="1600" b="1" i="1" dirty="0">
                <a:effectLst>
                  <a:outerShdw blurRad="38100" dist="38100" dir="2700000" algn="tl">
                    <a:srgbClr val="000000">
                      <a:alpha val="43137"/>
                    </a:srgbClr>
                  </a:outerShdw>
                </a:effectLst>
              </a:rPr>
              <a:t>Stage</a:t>
            </a:r>
            <a:r>
              <a:rPr lang="en-US" sz="1600" b="1" i="1" dirty="0"/>
              <a:t>	</a:t>
            </a:r>
            <a:endParaRPr lang="en-US" sz="1600" dirty="0"/>
          </a:p>
          <a:p>
            <a:pPr marL="1371600" indent="-457200">
              <a:buFont typeface="Wingdings" pitchFamily="2" charset="2"/>
              <a:buChar char="§"/>
            </a:pPr>
            <a:r>
              <a:rPr lang="en-US" sz="1600" dirty="0"/>
              <a:t>Budget, feasibility Study</a:t>
            </a:r>
          </a:p>
          <a:p>
            <a:pPr marL="1371600" indent="-457200">
              <a:buFont typeface="Wingdings" pitchFamily="2" charset="2"/>
              <a:buChar char="§"/>
            </a:pPr>
            <a:r>
              <a:rPr lang="en-US" sz="1600" dirty="0"/>
              <a:t>Cash flow</a:t>
            </a:r>
          </a:p>
          <a:p>
            <a:pPr marL="1371600" indent="-457200">
              <a:buFont typeface="Wingdings" pitchFamily="2" charset="2"/>
              <a:buChar char="§"/>
            </a:pPr>
            <a:r>
              <a:rPr lang="en-US" sz="1600" dirty="0"/>
              <a:t>Design to a particular cost</a:t>
            </a:r>
          </a:p>
          <a:p>
            <a:pPr marL="1371600" indent="-457200">
              <a:buFont typeface="Wingdings" pitchFamily="2" charset="2"/>
              <a:buChar char="§"/>
            </a:pPr>
            <a:r>
              <a:rPr lang="en-US" sz="1600" dirty="0"/>
              <a:t>Costing a design</a:t>
            </a:r>
          </a:p>
          <a:p>
            <a:r>
              <a:rPr lang="en-US" sz="1600" dirty="0"/>
              <a:t> </a:t>
            </a:r>
          </a:p>
          <a:p>
            <a:r>
              <a:rPr lang="en-US" sz="1600" b="1" i="1" dirty="0" smtClean="0"/>
              <a:t>	</a:t>
            </a:r>
            <a:r>
              <a:rPr lang="en-US" sz="1600" b="1" i="1" dirty="0">
                <a:effectLst>
                  <a:outerShdw blurRad="38100" dist="38100" dir="2700000" algn="tl">
                    <a:srgbClr val="000000">
                      <a:alpha val="43137"/>
                    </a:srgbClr>
                  </a:outerShdw>
                </a:effectLst>
              </a:rPr>
              <a:t>Design Stage</a:t>
            </a:r>
            <a:r>
              <a:rPr lang="en-US" sz="1600" b="1" i="1" dirty="0"/>
              <a:t>		</a:t>
            </a:r>
            <a:endParaRPr lang="en-US" sz="1600" dirty="0"/>
          </a:p>
          <a:p>
            <a:pPr marL="1371600" indent="-457200">
              <a:buFont typeface="Wingdings" pitchFamily="2" charset="2"/>
              <a:buChar char="§"/>
            </a:pPr>
            <a:r>
              <a:rPr lang="en-US" sz="1600" dirty="0" smtClean="0"/>
              <a:t>Cost </a:t>
            </a:r>
            <a:r>
              <a:rPr lang="en-US" sz="1600" dirty="0"/>
              <a:t>Planning and Control</a:t>
            </a:r>
          </a:p>
          <a:p>
            <a:pPr marL="1371600" indent="-457200">
              <a:buFont typeface="Wingdings" pitchFamily="2" charset="2"/>
              <a:buChar char="§"/>
            </a:pPr>
            <a:r>
              <a:rPr lang="en-US" sz="1600" dirty="0" smtClean="0"/>
              <a:t>Value </a:t>
            </a:r>
            <a:r>
              <a:rPr lang="en-US" sz="1600" dirty="0"/>
              <a:t>management</a:t>
            </a:r>
          </a:p>
          <a:p>
            <a:pPr marL="1371600" indent="-457200">
              <a:buFont typeface="Wingdings" pitchFamily="2" charset="2"/>
              <a:buChar char="§"/>
            </a:pPr>
            <a:r>
              <a:rPr lang="en-US" sz="1600" dirty="0" smtClean="0"/>
              <a:t>Cost </a:t>
            </a:r>
            <a:r>
              <a:rPr lang="en-US" sz="1600" dirty="0"/>
              <a:t>control</a:t>
            </a:r>
          </a:p>
          <a:p>
            <a:pPr marL="1371600" indent="-457200">
              <a:buFont typeface="Wingdings" pitchFamily="2" charset="2"/>
              <a:buChar char="§"/>
            </a:pPr>
            <a:r>
              <a:rPr lang="en-US" sz="1600" dirty="0" smtClean="0"/>
              <a:t>Life </a:t>
            </a:r>
            <a:r>
              <a:rPr lang="en-US" sz="1600" dirty="0"/>
              <a:t>cycle costing</a:t>
            </a:r>
          </a:p>
          <a:p>
            <a:pPr marL="1371600" indent="-457200">
              <a:buFont typeface="Wingdings" pitchFamily="2" charset="2"/>
              <a:buChar char="§"/>
            </a:pPr>
            <a:r>
              <a:rPr lang="en-US" sz="1600" dirty="0" smtClean="0"/>
              <a:t>Cost </a:t>
            </a:r>
            <a:r>
              <a:rPr lang="en-US" sz="1600" dirty="0"/>
              <a:t>reporting</a:t>
            </a:r>
          </a:p>
          <a:p>
            <a:pPr marL="1371600" indent="-457200">
              <a:buFont typeface="Wingdings" pitchFamily="2" charset="2"/>
              <a:buChar char="§"/>
            </a:pPr>
            <a:r>
              <a:rPr lang="en-US" sz="1600" dirty="0" smtClean="0"/>
              <a:t>Choice </a:t>
            </a:r>
            <a:r>
              <a:rPr lang="en-US" sz="1600" dirty="0"/>
              <a:t>of procurement method – Traditional, Design and Building, Management contract, cost plus</a:t>
            </a:r>
          </a:p>
          <a:p>
            <a:pPr marL="1371600" indent="-457200">
              <a:buFont typeface="Wingdings" pitchFamily="2" charset="2"/>
              <a:buChar char="§"/>
            </a:pPr>
            <a:r>
              <a:rPr lang="en-US" sz="1600" dirty="0"/>
              <a:t>Contract strategy</a:t>
            </a:r>
          </a:p>
          <a:p>
            <a:pPr marL="1371600" indent="-457200">
              <a:buFont typeface="Wingdings" pitchFamily="2" charset="2"/>
              <a:buChar char="§"/>
            </a:pPr>
            <a:r>
              <a:rPr lang="en-US" sz="1600" dirty="0"/>
              <a:t>Tender Management</a:t>
            </a:r>
          </a:p>
          <a:p>
            <a:pPr marL="1371600" indent="-457200">
              <a:buFont typeface="Wingdings" pitchFamily="2" charset="2"/>
              <a:buChar char="§"/>
            </a:pPr>
            <a:r>
              <a:rPr lang="en-US" sz="1600" dirty="0"/>
              <a:t>Choice of contract – the most significant </a:t>
            </a:r>
          </a:p>
          <a:p>
            <a:pPr marL="1371600" indent="-457200">
              <a:buFont typeface="Wingdings" pitchFamily="2" charset="2"/>
              <a:buChar char="§"/>
            </a:pPr>
            <a:r>
              <a:rPr lang="en-US" sz="1600" dirty="0"/>
              <a:t>Strategic decision-it determine modes of payment and how risk is allocated</a:t>
            </a:r>
          </a:p>
          <a:p>
            <a:pPr marL="1371600" indent="-457200">
              <a:buFont typeface="Wingdings" pitchFamily="2" charset="2"/>
              <a:buChar char="§"/>
            </a:pPr>
            <a:r>
              <a:rPr lang="en-US" sz="1600" dirty="0"/>
              <a:t>Roles, relationship and </a:t>
            </a:r>
            <a:r>
              <a:rPr lang="en-US" sz="1600" dirty="0" smtClean="0"/>
              <a:t>responsibilities</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435349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770537"/>
          </a:xfrm>
          <a:prstGeom prst="rect">
            <a:avLst/>
          </a:prstGeom>
          <a:noFill/>
        </p:spPr>
        <p:txBody>
          <a:bodyPr wrap="square" rtlCol="0">
            <a:spAutoFit/>
          </a:bodyPr>
          <a:lstStyle/>
          <a:p>
            <a:pPr marL="1371600" indent="-457200">
              <a:buFont typeface="Wingdings" pitchFamily="2" charset="2"/>
              <a:buChar char="§"/>
            </a:pPr>
            <a:r>
              <a:rPr lang="en-US" sz="1600" dirty="0" smtClean="0"/>
              <a:t>Time, payment and change provisions</a:t>
            </a:r>
          </a:p>
          <a:p>
            <a:pPr marL="1371600" indent="-457200">
              <a:buFont typeface="Wingdings" pitchFamily="2" charset="2"/>
              <a:buChar char="§"/>
            </a:pPr>
            <a:r>
              <a:rPr lang="en-US" sz="1600" dirty="0" smtClean="0"/>
              <a:t>Remedies for breach of contract</a:t>
            </a:r>
          </a:p>
          <a:p>
            <a:pPr marL="1371600" indent="-457200">
              <a:buFont typeface="Wingdings" pitchFamily="2" charset="2"/>
              <a:buChar char="§"/>
            </a:pPr>
            <a:r>
              <a:rPr lang="en-US" sz="1600" dirty="0" smtClean="0"/>
              <a:t>Liquidated damages</a:t>
            </a:r>
          </a:p>
          <a:p>
            <a:pPr marL="1371600" indent="-457200">
              <a:buFont typeface="Wingdings" pitchFamily="2" charset="2"/>
              <a:buChar char="§"/>
            </a:pPr>
            <a:r>
              <a:rPr lang="en-US" sz="1600" dirty="0" smtClean="0"/>
              <a:t>Termination</a:t>
            </a:r>
          </a:p>
          <a:p>
            <a:pPr marL="1371600" indent="-457200">
              <a:buFont typeface="Wingdings" pitchFamily="2" charset="2"/>
              <a:buChar char="§"/>
            </a:pPr>
            <a:r>
              <a:rPr lang="en-US" sz="1600" dirty="0" smtClean="0"/>
              <a:t>Bonds, coordinates and insurance</a:t>
            </a:r>
          </a:p>
          <a:p>
            <a:endParaRPr lang="en-US" sz="1600" b="1" i="1" dirty="0"/>
          </a:p>
          <a:p>
            <a:r>
              <a:rPr lang="en-US" sz="1600" b="1" i="1" dirty="0" smtClean="0"/>
              <a:t>	</a:t>
            </a:r>
            <a:r>
              <a:rPr lang="en-US" sz="1600" b="1" i="1" dirty="0" smtClean="0">
                <a:effectLst>
                  <a:outerShdw blurRad="38100" dist="38100" dir="2700000" algn="tl">
                    <a:srgbClr val="000000">
                      <a:alpha val="43137"/>
                    </a:srgbClr>
                  </a:outerShdw>
                </a:effectLst>
              </a:rPr>
              <a:t>Details </a:t>
            </a:r>
            <a:r>
              <a:rPr lang="en-US" sz="1600" b="1" i="1" dirty="0">
                <a:effectLst>
                  <a:outerShdw blurRad="38100" dist="38100" dir="2700000" algn="tl">
                    <a:srgbClr val="000000">
                      <a:alpha val="43137"/>
                    </a:srgbClr>
                  </a:outerShdw>
                </a:effectLst>
              </a:rPr>
              <a:t>and Process Agreed</a:t>
            </a:r>
            <a:endParaRPr lang="en-US" sz="1600" dirty="0">
              <a:effectLst>
                <a:outerShdw blurRad="38100" dist="38100" dir="2700000" algn="tl">
                  <a:srgbClr val="000000">
                    <a:alpha val="43137"/>
                  </a:srgbClr>
                </a:outerShdw>
              </a:effectLst>
            </a:endParaRPr>
          </a:p>
          <a:p>
            <a:pPr marL="1371600" indent="-457200">
              <a:buFont typeface="Wingdings" pitchFamily="2" charset="2"/>
              <a:buChar char="§"/>
            </a:pPr>
            <a:r>
              <a:rPr lang="en-US" sz="1600" dirty="0"/>
              <a:t>Manage the tender period </a:t>
            </a:r>
          </a:p>
          <a:p>
            <a:pPr marL="1371600" indent="-457200">
              <a:buFont typeface="Wingdings" pitchFamily="2" charset="2"/>
              <a:buChar char="§"/>
            </a:pPr>
            <a:r>
              <a:rPr lang="en-US" sz="1600" dirty="0"/>
              <a:t>Tender documentation-clear and unambiguous</a:t>
            </a:r>
          </a:p>
          <a:p>
            <a:pPr marL="1371600" indent="-457200">
              <a:buFont typeface="Wingdings" pitchFamily="2" charset="2"/>
              <a:buChar char="§"/>
            </a:pPr>
            <a:r>
              <a:rPr lang="en-US" sz="1600" dirty="0"/>
              <a:t>Tender instructions, clear and unambiguous</a:t>
            </a:r>
          </a:p>
          <a:p>
            <a:pPr marL="1371600" indent="-457200">
              <a:buFont typeface="Wingdings" pitchFamily="2" charset="2"/>
              <a:buChar char="§"/>
            </a:pPr>
            <a:r>
              <a:rPr lang="en-US" sz="1600" dirty="0"/>
              <a:t>Pre bid conference</a:t>
            </a:r>
          </a:p>
          <a:p>
            <a:pPr marL="1371600" indent="-457200">
              <a:buFont typeface="Wingdings" pitchFamily="2" charset="2"/>
              <a:buChar char="§"/>
            </a:pPr>
            <a:r>
              <a:rPr lang="en-US" sz="1600" dirty="0"/>
              <a:t>Schedule and opening of tenders</a:t>
            </a:r>
          </a:p>
          <a:p>
            <a:pPr marL="1371600" indent="-457200">
              <a:buFont typeface="Wingdings" pitchFamily="2" charset="2"/>
              <a:buChar char="§"/>
            </a:pPr>
            <a:r>
              <a:rPr lang="en-US" sz="1600" dirty="0"/>
              <a:t>Tender evaluation – determine proposal that offers the best solution</a:t>
            </a:r>
          </a:p>
          <a:p>
            <a:pPr marL="1371600" indent="-457200">
              <a:buFont typeface="Wingdings" pitchFamily="2" charset="2"/>
              <a:buChar char="§"/>
            </a:pPr>
            <a:r>
              <a:rPr lang="en-US" sz="1600" dirty="0"/>
              <a:t>Post tender negotiation</a:t>
            </a:r>
          </a:p>
          <a:p>
            <a:pPr marL="1371600" indent="-457200">
              <a:buFont typeface="Wingdings" pitchFamily="2" charset="2"/>
              <a:buChar char="§"/>
            </a:pPr>
            <a:r>
              <a:rPr lang="en-US" sz="1600" dirty="0"/>
              <a:t>Award – letter of intent</a:t>
            </a:r>
          </a:p>
          <a:p>
            <a:pPr marL="1371600" indent="-457200">
              <a:buFont typeface="Wingdings" pitchFamily="2" charset="2"/>
              <a:buChar char="§"/>
            </a:pPr>
            <a:r>
              <a:rPr lang="en-US" sz="1600" dirty="0"/>
              <a:t>Pre-construction process</a:t>
            </a:r>
          </a:p>
          <a:p>
            <a:r>
              <a:rPr lang="en-US" sz="1600" dirty="0"/>
              <a:t> </a:t>
            </a:r>
          </a:p>
          <a:p>
            <a:pPr marL="914400"/>
            <a:endParaRPr lang="en-US" sz="1600" dirty="0" smtClean="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411442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832092"/>
          </a:xfrm>
          <a:prstGeom prst="rect">
            <a:avLst/>
          </a:prstGeom>
          <a:noFill/>
        </p:spPr>
        <p:txBody>
          <a:bodyPr wrap="square" rtlCol="0">
            <a:spAutoFit/>
          </a:bodyPr>
          <a:lstStyle/>
          <a:p>
            <a:r>
              <a:rPr lang="en-US" sz="1600" dirty="0"/>
              <a:t>	</a:t>
            </a:r>
            <a:r>
              <a:rPr lang="en-US" sz="1600" b="1" i="1" dirty="0" smtClean="0">
                <a:effectLst>
                  <a:outerShdw blurRad="38100" dist="38100" dir="2700000" algn="tl">
                    <a:srgbClr val="000000">
                      <a:alpha val="43137"/>
                    </a:srgbClr>
                  </a:outerShdw>
                </a:effectLst>
              </a:rPr>
              <a:t>Construction stage</a:t>
            </a:r>
            <a:endParaRPr lang="en-US" sz="1600" i="1" dirty="0" smtClean="0">
              <a:effectLst>
                <a:outerShdw blurRad="38100" dist="38100" dir="2700000" algn="tl">
                  <a:srgbClr val="000000">
                    <a:alpha val="43137"/>
                  </a:srgbClr>
                </a:outerShdw>
              </a:effectLst>
            </a:endParaRPr>
          </a:p>
          <a:p>
            <a:pPr marL="1371600" indent="-457200">
              <a:buFont typeface="Wingdings" pitchFamily="2" charset="2"/>
              <a:buChar char="§"/>
            </a:pPr>
            <a:r>
              <a:rPr lang="en-US" sz="1600" dirty="0" smtClean="0"/>
              <a:t>Valuation</a:t>
            </a:r>
          </a:p>
          <a:p>
            <a:pPr marL="1371600" indent="-457200">
              <a:buFont typeface="Wingdings" pitchFamily="2" charset="2"/>
              <a:buChar char="§"/>
            </a:pPr>
            <a:r>
              <a:rPr lang="en-US" sz="1600" dirty="0" smtClean="0"/>
              <a:t>Change Order Management</a:t>
            </a:r>
          </a:p>
          <a:p>
            <a:pPr marL="1371600" indent="-457200">
              <a:buFont typeface="Wingdings" pitchFamily="2" charset="2"/>
              <a:buChar char="§"/>
            </a:pPr>
            <a:r>
              <a:rPr lang="en-US" sz="1600" dirty="0" smtClean="0"/>
              <a:t>Fluctuation</a:t>
            </a:r>
          </a:p>
          <a:p>
            <a:pPr marL="1371600" indent="-457200">
              <a:buFont typeface="Wingdings" pitchFamily="2" charset="2"/>
              <a:buChar char="§"/>
            </a:pPr>
            <a:r>
              <a:rPr lang="en-US" sz="1600" dirty="0" smtClean="0"/>
              <a:t>Financial statement and cost report</a:t>
            </a:r>
          </a:p>
          <a:p>
            <a:pPr marL="1371600" indent="-457200">
              <a:buFont typeface="Wingdings" pitchFamily="2" charset="2"/>
              <a:buChar char="§"/>
            </a:pPr>
            <a:r>
              <a:rPr lang="en-US" sz="1600" dirty="0" smtClean="0"/>
              <a:t>Cost analysis</a:t>
            </a:r>
          </a:p>
          <a:p>
            <a:pPr marL="1371600" indent="-457200">
              <a:buFont typeface="Wingdings" pitchFamily="2" charset="2"/>
              <a:buChar char="§"/>
            </a:pPr>
            <a:r>
              <a:rPr lang="en-US" sz="1600" dirty="0" smtClean="0"/>
              <a:t>Cost control</a:t>
            </a:r>
          </a:p>
          <a:p>
            <a:pPr marL="1371600" indent="-457200">
              <a:buFont typeface="Wingdings" pitchFamily="2" charset="2"/>
              <a:buChar char="§"/>
            </a:pPr>
            <a:r>
              <a:rPr lang="en-US" sz="1600" dirty="0" smtClean="0"/>
              <a:t>Inspection</a:t>
            </a:r>
          </a:p>
          <a:p>
            <a:pPr marL="1371600" indent="-457200">
              <a:buFont typeface="Wingdings" pitchFamily="2" charset="2"/>
              <a:buChar char="§"/>
            </a:pPr>
            <a:r>
              <a:rPr lang="en-US" sz="1600" dirty="0" smtClean="0"/>
              <a:t>Site meetings and other project meetings</a:t>
            </a:r>
          </a:p>
          <a:p>
            <a:pPr marL="914400"/>
            <a:endParaRPr lang="en-US" sz="1600" dirty="0" smtClean="0"/>
          </a:p>
          <a:p>
            <a:r>
              <a:rPr lang="en-US" sz="1600" b="1" i="1" dirty="0" smtClean="0"/>
              <a:t>	</a:t>
            </a:r>
            <a:r>
              <a:rPr lang="en-US" sz="1600" b="1" i="1" dirty="0" smtClean="0">
                <a:effectLst>
                  <a:outerShdw blurRad="38100" dist="38100" dir="2700000" algn="tl">
                    <a:srgbClr val="000000">
                      <a:alpha val="43137"/>
                    </a:srgbClr>
                  </a:outerShdw>
                </a:effectLst>
              </a:rPr>
              <a:t>Close </a:t>
            </a:r>
            <a:r>
              <a:rPr lang="en-US" sz="1600" b="1" i="1" dirty="0">
                <a:effectLst>
                  <a:outerShdw blurRad="38100" dist="38100" dir="2700000" algn="tl">
                    <a:srgbClr val="000000">
                      <a:alpha val="43137"/>
                    </a:srgbClr>
                  </a:outerShdw>
                </a:effectLst>
              </a:rPr>
              <a:t>Out</a:t>
            </a:r>
            <a:r>
              <a:rPr lang="en-US" sz="1600" b="1" i="1" dirty="0"/>
              <a:t>		</a:t>
            </a:r>
            <a:endParaRPr lang="en-US" sz="1600" dirty="0"/>
          </a:p>
          <a:p>
            <a:pPr marL="1371600" indent="-457200">
              <a:buFont typeface="Wingdings" pitchFamily="2" charset="2"/>
              <a:buChar char="§"/>
            </a:pPr>
            <a:r>
              <a:rPr lang="en-US" sz="1600" dirty="0"/>
              <a:t>Final account</a:t>
            </a:r>
          </a:p>
          <a:p>
            <a:pPr marL="1371600" indent="-457200">
              <a:buFont typeface="Wingdings" pitchFamily="2" charset="2"/>
              <a:buChar char="§"/>
            </a:pPr>
            <a:r>
              <a:rPr lang="en-US" sz="1600" dirty="0"/>
              <a:t>Reconciliation and lessons learnt</a:t>
            </a:r>
          </a:p>
          <a:p>
            <a:pPr marL="1371600" indent="-457200">
              <a:buFont typeface="Wingdings" pitchFamily="2" charset="2"/>
              <a:buChar char="§"/>
            </a:pPr>
            <a:r>
              <a:rPr lang="en-US" sz="1600" dirty="0"/>
              <a:t>Cost analysis for future project</a:t>
            </a:r>
          </a:p>
          <a:p>
            <a:pPr marL="914400"/>
            <a:endParaRPr lang="en-US" sz="1600" dirty="0" smtClean="0"/>
          </a:p>
          <a:p>
            <a:pPr marL="914400"/>
            <a:r>
              <a:rPr lang="en-US" sz="1600" dirty="0"/>
              <a:t>Carrying out above in a systematic and proactive manner helps in managing the cost of a project successfully.</a:t>
            </a:r>
          </a:p>
          <a:p>
            <a:pPr marL="914400"/>
            <a:endParaRPr lang="en-US" sz="1600" dirty="0" smtClean="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590533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6001643"/>
          </a:xfrm>
          <a:prstGeom prst="rect">
            <a:avLst/>
          </a:prstGeom>
          <a:noFill/>
        </p:spPr>
        <p:txBody>
          <a:bodyPr wrap="square" rtlCol="0">
            <a:spAutoFit/>
          </a:bodyPr>
          <a:lstStyle/>
          <a:p>
            <a:r>
              <a:rPr lang="en-US" sz="1600" dirty="0" smtClean="0"/>
              <a:t>4.2</a:t>
            </a:r>
            <a:r>
              <a:rPr lang="en-US" sz="1600" dirty="0"/>
              <a:t>	</a:t>
            </a:r>
            <a:r>
              <a:rPr lang="en-US" sz="1600" b="1" u="sng" dirty="0"/>
              <a:t>CONTRACT ADMINISTRATION</a:t>
            </a:r>
            <a:endParaRPr lang="en-US" sz="1600" dirty="0"/>
          </a:p>
          <a:p>
            <a:pPr algn="just"/>
            <a:r>
              <a:rPr lang="en-US" sz="1600" dirty="0" smtClean="0"/>
              <a:t>	Contract </a:t>
            </a:r>
            <a:r>
              <a:rPr lang="en-US" sz="1600" dirty="0"/>
              <a:t>is a legal agreement that confirms rights and obligations of parties </a:t>
            </a:r>
            <a:r>
              <a:rPr lang="en-US" sz="1600" dirty="0" smtClean="0"/>
              <a:t>	and </a:t>
            </a:r>
            <a:r>
              <a:rPr lang="en-US" sz="1600" dirty="0"/>
              <a:t>their interrelationship between them. Contract </a:t>
            </a:r>
            <a:r>
              <a:rPr lang="en-US" sz="1600" dirty="0" smtClean="0"/>
              <a:t>administration should  	aim  at managing </a:t>
            </a:r>
            <a:r>
              <a:rPr lang="en-US" sz="1600" dirty="0"/>
              <a:t>the procedure as contained in the contract.</a:t>
            </a:r>
          </a:p>
          <a:p>
            <a:pPr algn="just"/>
            <a:r>
              <a:rPr lang="en-US" sz="1600" dirty="0"/>
              <a:t> </a:t>
            </a:r>
          </a:p>
          <a:p>
            <a:pPr algn="just"/>
            <a:r>
              <a:rPr lang="en-US" sz="1600" dirty="0" smtClean="0"/>
              <a:t>	Contract </a:t>
            </a:r>
            <a:r>
              <a:rPr lang="en-US" sz="1600" dirty="0"/>
              <a:t>is based on offer and acceptance which are </a:t>
            </a:r>
            <a:r>
              <a:rPr lang="en-US" sz="1600" dirty="0" smtClean="0"/>
              <a:t>documented. </a:t>
            </a:r>
            <a:endParaRPr lang="en-US" sz="1600" dirty="0"/>
          </a:p>
          <a:p>
            <a:pPr algn="just"/>
            <a:r>
              <a:rPr lang="en-US" sz="1600" dirty="0" smtClean="0"/>
              <a:t>	</a:t>
            </a:r>
          </a:p>
          <a:p>
            <a:pPr algn="just"/>
            <a:r>
              <a:rPr lang="en-US" sz="1600" dirty="0"/>
              <a:t>	</a:t>
            </a:r>
            <a:r>
              <a:rPr lang="en-US" sz="1600" dirty="0" smtClean="0"/>
              <a:t>The </a:t>
            </a:r>
            <a:r>
              <a:rPr lang="en-US" sz="1600" dirty="0"/>
              <a:t>type of contract to be used is hinged on the procurement strategy and </a:t>
            </a:r>
            <a:r>
              <a:rPr lang="en-US" sz="1600" dirty="0" smtClean="0"/>
              <a:t>	the </a:t>
            </a:r>
            <a:r>
              <a:rPr lang="en-US" sz="1600" dirty="0"/>
              <a:t>type of project.</a:t>
            </a:r>
          </a:p>
          <a:p>
            <a:pPr algn="just"/>
            <a:endParaRPr lang="en-US" sz="1600" dirty="0" smtClean="0"/>
          </a:p>
          <a:p>
            <a:pPr algn="just"/>
            <a:r>
              <a:rPr lang="en-US" sz="1600" dirty="0"/>
              <a:t>	</a:t>
            </a:r>
            <a:r>
              <a:rPr lang="en-US" sz="1600" dirty="0" smtClean="0"/>
              <a:t>Each </a:t>
            </a:r>
            <a:r>
              <a:rPr lang="en-US" sz="1600" dirty="0"/>
              <a:t>type of contract will have the following</a:t>
            </a:r>
          </a:p>
          <a:p>
            <a:pPr marL="1371600" indent="-457200" algn="just">
              <a:buFont typeface="Wingdings" pitchFamily="2" charset="2"/>
              <a:buChar char="§"/>
            </a:pPr>
            <a:r>
              <a:rPr lang="en-US" sz="1600" dirty="0"/>
              <a:t>Names of parties to the contract</a:t>
            </a:r>
          </a:p>
          <a:p>
            <a:pPr marL="1371600" indent="-457200" algn="just">
              <a:buFont typeface="Wingdings" pitchFamily="2" charset="2"/>
              <a:buChar char="§"/>
            </a:pPr>
            <a:r>
              <a:rPr lang="en-US" sz="1600" dirty="0"/>
              <a:t>Agents and their responsibilities</a:t>
            </a:r>
          </a:p>
          <a:p>
            <a:pPr marL="1371600" indent="-457200" algn="just">
              <a:buFont typeface="Wingdings" pitchFamily="2" charset="2"/>
              <a:buChar char="§"/>
            </a:pPr>
            <a:r>
              <a:rPr lang="en-US" sz="1600" dirty="0"/>
              <a:t>Contract documents-drawings, specifications, bills of quantity</a:t>
            </a:r>
          </a:p>
          <a:p>
            <a:pPr marL="1371600" indent="-457200" algn="just">
              <a:buFont typeface="Wingdings" pitchFamily="2" charset="2"/>
              <a:buChar char="§"/>
            </a:pPr>
            <a:r>
              <a:rPr lang="en-US" sz="1600" dirty="0"/>
              <a:t>Risks and insurance</a:t>
            </a:r>
          </a:p>
          <a:p>
            <a:pPr marL="1371600" indent="-457200" algn="just">
              <a:buFont typeface="Wingdings" pitchFamily="2" charset="2"/>
              <a:buChar char="§"/>
            </a:pPr>
            <a:r>
              <a:rPr lang="en-US" sz="1600" dirty="0"/>
              <a:t>Bonds and guarantees </a:t>
            </a:r>
          </a:p>
          <a:p>
            <a:pPr marL="1371600" indent="-457200" algn="just">
              <a:buFont typeface="Wingdings" pitchFamily="2" charset="2"/>
              <a:buChar char="§"/>
            </a:pPr>
            <a:r>
              <a:rPr lang="en-US" sz="1600" dirty="0"/>
              <a:t>Access to the site</a:t>
            </a:r>
          </a:p>
          <a:p>
            <a:pPr marL="1371600" indent="-457200" algn="just">
              <a:buFont typeface="Wingdings" pitchFamily="2" charset="2"/>
              <a:buChar char="§"/>
            </a:pPr>
            <a:r>
              <a:rPr lang="en-US" sz="1600" dirty="0"/>
              <a:t>Change order procedure</a:t>
            </a:r>
          </a:p>
          <a:p>
            <a:pPr marL="1371600" indent="-457200" algn="just">
              <a:buFont typeface="Wingdings" pitchFamily="2" charset="2"/>
              <a:buChar char="§"/>
            </a:pPr>
            <a:r>
              <a:rPr lang="en-US" sz="1600" dirty="0"/>
              <a:t>Payment procedure and timing</a:t>
            </a:r>
          </a:p>
          <a:p>
            <a:pPr marL="1371600" indent="-457200" algn="just">
              <a:buFont typeface="Wingdings" pitchFamily="2" charset="2"/>
              <a:buChar char="§"/>
            </a:pPr>
            <a:r>
              <a:rPr lang="en-US" sz="1600" dirty="0"/>
              <a:t>Other stakeholders</a:t>
            </a:r>
          </a:p>
          <a:p>
            <a:pPr marL="1371600" indent="-457200" algn="just">
              <a:buFont typeface="Wingdings" pitchFamily="2" charset="2"/>
              <a:buChar char="§"/>
            </a:pPr>
            <a:r>
              <a:rPr lang="en-US" sz="1600" dirty="0"/>
              <a:t>Completion, delay, liquidated damages</a:t>
            </a:r>
          </a:p>
          <a:p>
            <a:pPr marL="1371600" indent="-457200" algn="just">
              <a:buFont typeface="Wingdings" pitchFamily="2" charset="2"/>
              <a:buChar char="§"/>
            </a:pPr>
            <a:r>
              <a:rPr lang="en-US" sz="1600" dirty="0"/>
              <a:t>Completion and termination</a:t>
            </a:r>
          </a:p>
          <a:p>
            <a:pPr marL="1371600" indent="-457200" algn="just">
              <a:buFont typeface="Wingdings" pitchFamily="2" charset="2"/>
              <a:buChar char="§"/>
            </a:pPr>
            <a:r>
              <a:rPr lang="en-US" sz="1600" dirty="0"/>
              <a:t>Breach of contract, Settlement of dispute</a:t>
            </a:r>
          </a:p>
          <a:p>
            <a:pPr marL="1371600" indent="-457200" algn="just">
              <a:buFont typeface="Wingdings" pitchFamily="2" charset="2"/>
              <a:buChar char="§"/>
            </a:pPr>
            <a:r>
              <a:rPr lang="en-US" sz="1600" dirty="0"/>
              <a:t>Final </a:t>
            </a:r>
            <a:r>
              <a:rPr lang="en-US" sz="1600" dirty="0" smtClean="0"/>
              <a:t>accounts</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527238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3046988"/>
          </a:xfrm>
          <a:prstGeom prst="rect">
            <a:avLst/>
          </a:prstGeom>
          <a:noFill/>
        </p:spPr>
        <p:txBody>
          <a:bodyPr wrap="square" rtlCol="0">
            <a:spAutoFit/>
          </a:bodyPr>
          <a:lstStyle/>
          <a:p>
            <a:pPr algn="just"/>
            <a:r>
              <a:rPr lang="en-US" sz="1600" dirty="0"/>
              <a:t>	</a:t>
            </a:r>
            <a:endParaRPr lang="en-US" sz="1600" dirty="0" smtClean="0"/>
          </a:p>
          <a:p>
            <a:pPr algn="just"/>
            <a:r>
              <a:rPr lang="en-US" sz="1600" dirty="0" smtClean="0"/>
              <a:t>	Although there are many standard forms of contract, their usage must be 	done after carefully analysis of project characteristics.</a:t>
            </a:r>
          </a:p>
          <a:p>
            <a:pPr algn="just"/>
            <a:r>
              <a:rPr lang="en-US" sz="1600" dirty="0" smtClean="0"/>
              <a:t> </a:t>
            </a:r>
          </a:p>
          <a:p>
            <a:pPr algn="just"/>
            <a:r>
              <a:rPr lang="en-US" sz="1600" dirty="0" smtClean="0"/>
              <a:t>	The choice of a contract can help in establishing a project success.</a:t>
            </a:r>
          </a:p>
          <a:p>
            <a:pPr algn="just"/>
            <a:r>
              <a:rPr lang="en-US" sz="1600" dirty="0" smtClean="0"/>
              <a:t> </a:t>
            </a:r>
          </a:p>
          <a:p>
            <a:pPr algn="just"/>
            <a:r>
              <a:rPr lang="en-US" sz="1600" dirty="0" smtClean="0"/>
              <a:t>	Research has shown that contracts which emphasis on partnering and 	partnership amongst stakeholders help in building trust with higher 	incidence of successful  contract administration  of construction projects.</a:t>
            </a:r>
          </a:p>
          <a:p>
            <a:pPr algn="just"/>
            <a:r>
              <a:rPr lang="en-US" sz="1600" dirty="0" smtClean="0"/>
              <a:t> </a:t>
            </a:r>
          </a:p>
          <a:p>
            <a:pPr algn="just"/>
            <a:r>
              <a:rPr lang="en-US" sz="1600" dirty="0" smtClean="0"/>
              <a:t> </a:t>
            </a:r>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86764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524315"/>
          </a:xfrm>
          <a:prstGeom prst="rect">
            <a:avLst/>
          </a:prstGeom>
          <a:noFill/>
        </p:spPr>
        <p:txBody>
          <a:bodyPr wrap="square" rtlCol="0">
            <a:spAutoFit/>
          </a:bodyPr>
          <a:lstStyle/>
          <a:p>
            <a:r>
              <a:rPr lang="en-US" sz="1600" dirty="0" smtClean="0"/>
              <a:t>4.3</a:t>
            </a:r>
            <a:r>
              <a:rPr lang="en-US" sz="1600" dirty="0"/>
              <a:t>	</a:t>
            </a:r>
            <a:r>
              <a:rPr lang="en-US" sz="1600" b="1" dirty="0"/>
              <a:t>MANAGING CLAIM</a:t>
            </a:r>
            <a:endParaRPr lang="en-US" sz="1600" dirty="0"/>
          </a:p>
          <a:p>
            <a:r>
              <a:rPr lang="en-US" sz="1600" dirty="0" smtClean="0"/>
              <a:t>	The </a:t>
            </a:r>
            <a:r>
              <a:rPr lang="en-US" sz="1600" dirty="0"/>
              <a:t>general conception of the construction industry is </a:t>
            </a:r>
            <a:r>
              <a:rPr lang="en-US" sz="1600" dirty="0" smtClean="0"/>
              <a:t>one that </a:t>
            </a:r>
            <a:r>
              <a:rPr lang="en-US" sz="1600" dirty="0"/>
              <a:t>is </a:t>
            </a:r>
            <a:r>
              <a:rPr lang="en-US" sz="1600" dirty="0" smtClean="0"/>
              <a:t>	prone </a:t>
            </a:r>
            <a:r>
              <a:rPr lang="en-US" sz="1600" dirty="0"/>
              <a:t>to </a:t>
            </a:r>
            <a:r>
              <a:rPr lang="en-US" sz="1600" dirty="0" smtClean="0"/>
              <a:t>	conflict </a:t>
            </a:r>
            <a:r>
              <a:rPr lang="en-US" sz="1600" dirty="0"/>
              <a:t>due to the </a:t>
            </a:r>
            <a:r>
              <a:rPr lang="en-US" sz="1600" dirty="0" smtClean="0"/>
              <a:t>competitive </a:t>
            </a:r>
            <a:r>
              <a:rPr lang="en-US" sz="1600" dirty="0"/>
              <a:t>system of independent </a:t>
            </a:r>
            <a:r>
              <a:rPr lang="en-US" sz="1600" dirty="0" smtClean="0"/>
              <a:t>	stakeholders </a:t>
            </a:r>
            <a:r>
              <a:rPr lang="en-US" sz="1600" dirty="0"/>
              <a:t>with </a:t>
            </a:r>
            <a:r>
              <a:rPr lang="en-US" sz="1600" dirty="0" smtClean="0"/>
              <a:t>	each </a:t>
            </a:r>
            <a:r>
              <a:rPr lang="en-US" sz="1600" dirty="0"/>
              <a:t>attempting to maximize its benefit. This </a:t>
            </a:r>
            <a:r>
              <a:rPr lang="en-US" sz="1600" dirty="0" smtClean="0"/>
              <a:t>necessitates </a:t>
            </a:r>
            <a:r>
              <a:rPr lang="en-US" sz="1600" dirty="0"/>
              <a:t>an attitude that </a:t>
            </a:r>
            <a:r>
              <a:rPr lang="en-US" sz="1600" dirty="0" smtClean="0"/>
              <a:t>	should  will eradicate this problem</a:t>
            </a:r>
            <a:r>
              <a:rPr lang="en-US" sz="1600" dirty="0"/>
              <a:t>. There is </a:t>
            </a:r>
            <a:r>
              <a:rPr lang="en-US" sz="1600" dirty="0" smtClean="0"/>
              <a:t>therefore </a:t>
            </a:r>
            <a:r>
              <a:rPr lang="en-US" sz="1600" dirty="0"/>
              <a:t>a culture need of </a:t>
            </a:r>
            <a:r>
              <a:rPr lang="en-US" sz="1600" dirty="0" smtClean="0"/>
              <a:t>	contract 	administration </a:t>
            </a:r>
            <a:r>
              <a:rPr lang="en-US" sz="1600" dirty="0"/>
              <a:t>that must lay emphasis </a:t>
            </a:r>
            <a:r>
              <a:rPr lang="en-US" sz="1600" dirty="0" smtClean="0"/>
              <a:t>on </a:t>
            </a:r>
            <a:r>
              <a:rPr lang="en-US" sz="1600" dirty="0"/>
              <a:t>the planning </a:t>
            </a:r>
            <a:r>
              <a:rPr lang="en-US" sz="1600" dirty="0" smtClean="0"/>
              <a:t>	and 	management of </a:t>
            </a:r>
            <a:r>
              <a:rPr lang="en-US" sz="1600" dirty="0"/>
              <a:t>claims.</a:t>
            </a:r>
          </a:p>
          <a:p>
            <a:r>
              <a:rPr lang="en-US" sz="1600" dirty="0"/>
              <a:t> </a:t>
            </a:r>
          </a:p>
          <a:p>
            <a:r>
              <a:rPr lang="en-US" sz="1600" dirty="0" smtClean="0"/>
              <a:t>	Claim </a:t>
            </a:r>
            <a:r>
              <a:rPr lang="en-US" sz="1600" dirty="0"/>
              <a:t>is an assertion of a right in a contract but in others it is a submission </a:t>
            </a:r>
            <a:r>
              <a:rPr lang="en-US" sz="1600" dirty="0" smtClean="0"/>
              <a:t>	outside </a:t>
            </a:r>
            <a:r>
              <a:rPr lang="en-US" sz="1600" dirty="0"/>
              <a:t>the terms of a contract. The request is usually focused on extra </a:t>
            </a:r>
            <a:r>
              <a:rPr lang="en-US" sz="1600" dirty="0" smtClean="0"/>
              <a:t>	payment </a:t>
            </a:r>
            <a:r>
              <a:rPr lang="en-US" sz="1600" dirty="0"/>
              <a:t>thus increasing the total cost of construction. Sometimes such </a:t>
            </a:r>
            <a:r>
              <a:rPr lang="en-US" sz="1600" dirty="0" smtClean="0"/>
              <a:t>	claims </a:t>
            </a:r>
            <a:r>
              <a:rPr lang="en-US" sz="1600" dirty="0"/>
              <a:t>can result in disputes which must be resolved.</a:t>
            </a:r>
          </a:p>
          <a:p>
            <a:r>
              <a:rPr lang="en-US" sz="1600" dirty="0"/>
              <a:t> </a:t>
            </a:r>
          </a:p>
          <a:p>
            <a:r>
              <a:rPr lang="en-US" sz="1600" dirty="0" smtClean="0"/>
              <a:t>	In </a:t>
            </a:r>
            <a:r>
              <a:rPr lang="en-US" sz="1600" dirty="0"/>
              <a:t>some </a:t>
            </a:r>
            <a:r>
              <a:rPr lang="en-US" sz="1600" dirty="0" smtClean="0"/>
              <a:t>cases ,the </a:t>
            </a:r>
            <a:r>
              <a:rPr lang="en-US" sz="1600" dirty="0"/>
              <a:t>foundation of claims are laid during the design stage </a:t>
            </a:r>
            <a:r>
              <a:rPr lang="en-US" sz="1600" dirty="0" smtClean="0"/>
              <a:t>	especially </a:t>
            </a:r>
            <a:r>
              <a:rPr lang="en-US" sz="1600" dirty="0"/>
              <a:t>when there are ambiguities in contract documents and when </a:t>
            </a:r>
            <a:r>
              <a:rPr lang="en-US" sz="1600" dirty="0" smtClean="0"/>
              <a:t>	these </a:t>
            </a:r>
            <a:r>
              <a:rPr lang="en-US" sz="1600" dirty="0"/>
              <a:t>documents are </a:t>
            </a:r>
            <a:r>
              <a:rPr lang="en-US" sz="1600" dirty="0" smtClean="0"/>
              <a:t>at variance in some respect. </a:t>
            </a:r>
            <a:r>
              <a:rPr lang="en-US" sz="1600" dirty="0"/>
              <a:t>The following are areas </a:t>
            </a:r>
            <a:r>
              <a:rPr lang="en-US" sz="1600" dirty="0" smtClean="0"/>
              <a:t>	that most </a:t>
            </a:r>
            <a:r>
              <a:rPr lang="en-US" sz="1600" dirty="0"/>
              <a:t>often lead to </a:t>
            </a:r>
            <a:r>
              <a:rPr lang="en-US" sz="1600" dirty="0" smtClean="0"/>
              <a:t> disputes </a:t>
            </a:r>
            <a:r>
              <a:rPr lang="en-US" sz="1600" dirty="0"/>
              <a:t>and </a:t>
            </a:r>
            <a:r>
              <a:rPr lang="en-US" sz="1600" dirty="0" smtClean="0"/>
              <a:t>claims.</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570764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3570208"/>
          </a:xfrm>
          <a:prstGeom prst="rect">
            <a:avLst/>
          </a:prstGeom>
          <a:noFill/>
        </p:spPr>
        <p:txBody>
          <a:bodyPr wrap="square" rtlCol="0">
            <a:spAutoFit/>
          </a:bodyPr>
          <a:lstStyle/>
          <a:p>
            <a:pPr algn="just"/>
            <a:r>
              <a:rPr lang="en-US" sz="1600" dirty="0"/>
              <a:t>	</a:t>
            </a:r>
            <a:r>
              <a:rPr lang="en-US" sz="1600" dirty="0" smtClean="0"/>
              <a:t>Successful </a:t>
            </a:r>
            <a:r>
              <a:rPr lang="en-US" sz="1600" dirty="0"/>
              <a:t>administration of a construction project is hinged on a good </a:t>
            </a:r>
            <a:r>
              <a:rPr lang="en-US" sz="1600" dirty="0" smtClean="0"/>
              <a:t>	process </a:t>
            </a:r>
            <a:r>
              <a:rPr lang="en-US" sz="1600" dirty="0"/>
              <a:t>and the correct application of resources which are essential to </a:t>
            </a:r>
            <a:r>
              <a:rPr lang="en-US" sz="1600" dirty="0" smtClean="0"/>
              <a:t>	proper </a:t>
            </a:r>
            <a:r>
              <a:rPr lang="en-US" sz="1600" dirty="0"/>
              <a:t>management. These two are </a:t>
            </a:r>
            <a:r>
              <a:rPr lang="en-US" sz="1600" dirty="0" smtClean="0"/>
              <a:t>the </a:t>
            </a:r>
            <a:r>
              <a:rPr lang="en-US" sz="1600" dirty="0"/>
              <a:t>fulcrum of effectiveness and </a:t>
            </a:r>
            <a:r>
              <a:rPr lang="en-US" sz="1600" dirty="0" smtClean="0"/>
              <a:t>	efficiency </a:t>
            </a:r>
            <a:r>
              <a:rPr lang="en-US" sz="1600" dirty="0"/>
              <a:t>in project implementation. Efficiency means maximizing output </a:t>
            </a:r>
            <a:r>
              <a:rPr lang="en-US" sz="1600" dirty="0" smtClean="0"/>
              <a:t>	for </a:t>
            </a:r>
            <a:r>
              <a:rPr lang="en-US" sz="1600" dirty="0"/>
              <a:t>a given level of input and effectiveness means achieving goals and </a:t>
            </a:r>
            <a:r>
              <a:rPr lang="en-US" sz="1600" dirty="0" smtClean="0"/>
              <a:t>	objectives</a:t>
            </a:r>
            <a:r>
              <a:rPr lang="en-US" sz="1600" dirty="0"/>
              <a:t>. Research has shown that poor management represents 90% of </a:t>
            </a:r>
            <a:r>
              <a:rPr lang="en-US" sz="1600" dirty="0" smtClean="0"/>
              <a:t>	failures in </a:t>
            </a:r>
            <a:r>
              <a:rPr lang="en-US" sz="1600" dirty="0"/>
              <a:t>most construction projects</a:t>
            </a:r>
            <a:r>
              <a:rPr lang="en-US" sz="1600" dirty="0" smtClean="0"/>
              <a:t>.</a:t>
            </a:r>
          </a:p>
          <a:p>
            <a:pPr algn="just"/>
            <a:r>
              <a:rPr lang="en-US" sz="1600" dirty="0" smtClean="0"/>
              <a:t>                    The perspective of a quantity surveyor due to his training is to  focus 	attention on cost  and all attenuating factors and constraints  that  are 	critical  to the success or failure of construction projects .  Such attenuating 	factors are  critically examined in this paper.</a:t>
            </a:r>
          </a:p>
          <a:p>
            <a:pPr algn="just"/>
            <a:endParaRPr lang="en-US" sz="1600" dirty="0"/>
          </a:p>
          <a:p>
            <a:pPr algn="just"/>
            <a:r>
              <a:rPr lang="en-US" sz="1600" dirty="0" smtClean="0"/>
              <a:t>	</a:t>
            </a:r>
          </a:p>
          <a:p>
            <a:pPr algn="just"/>
            <a:endParaRPr lang="en-US"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846905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524315"/>
          </a:xfrm>
          <a:prstGeom prst="rect">
            <a:avLst/>
          </a:prstGeom>
          <a:noFill/>
        </p:spPr>
        <p:txBody>
          <a:bodyPr wrap="square" rtlCol="0">
            <a:spAutoFit/>
          </a:bodyPr>
          <a:lstStyle/>
          <a:p>
            <a:pPr marL="1371600" lvl="1" indent="-457200" algn="just">
              <a:buFont typeface="Wingdings" pitchFamily="2" charset="2"/>
              <a:buChar char="§"/>
            </a:pPr>
            <a:r>
              <a:rPr lang="en-US" sz="1600" dirty="0"/>
              <a:t>Planning and specification that contains errors, omission and ambiguities </a:t>
            </a:r>
          </a:p>
          <a:p>
            <a:pPr marL="1371600" lvl="1" indent="-457200" algn="just">
              <a:buFont typeface="Wingdings" pitchFamily="2" charset="2"/>
              <a:buChar char="§"/>
            </a:pPr>
            <a:r>
              <a:rPr lang="en-US" sz="1600" dirty="0"/>
              <a:t>Plans not properly coordinated </a:t>
            </a:r>
          </a:p>
          <a:p>
            <a:pPr marL="1371600" lvl="1" indent="-457200" algn="just">
              <a:buFont typeface="Wingdings" pitchFamily="2" charset="2"/>
              <a:buChar char="§"/>
            </a:pPr>
            <a:r>
              <a:rPr lang="en-US" sz="1600" dirty="0"/>
              <a:t>Incomplete or in accurate responses or non-response to questions or problems presented by the party</a:t>
            </a:r>
          </a:p>
          <a:p>
            <a:pPr marL="1371600" lvl="1" indent="-457200" algn="just">
              <a:buFont typeface="Wingdings" pitchFamily="2" charset="2"/>
              <a:buChar char="§"/>
            </a:pPr>
            <a:r>
              <a:rPr lang="en-US" sz="1600" dirty="0"/>
              <a:t>Inadequate administration by developers’ agent</a:t>
            </a:r>
          </a:p>
          <a:p>
            <a:pPr marL="1371600" lvl="1" indent="-457200" algn="just">
              <a:buFont typeface="Wingdings" pitchFamily="2" charset="2"/>
              <a:buChar char="§"/>
            </a:pPr>
            <a:r>
              <a:rPr lang="en-US" sz="1600" dirty="0"/>
              <a:t>Unforeseen subsurface condition</a:t>
            </a:r>
          </a:p>
          <a:p>
            <a:pPr marL="1371600" lvl="1" indent="-457200" algn="just">
              <a:buFont typeface="Wingdings" pitchFamily="2" charset="2"/>
              <a:buChar char="§"/>
            </a:pPr>
            <a:r>
              <a:rPr lang="en-US" sz="1600" dirty="0"/>
              <a:t>A change in condition</a:t>
            </a:r>
          </a:p>
          <a:p>
            <a:pPr marL="1371600" lvl="1" indent="-457200" algn="just">
              <a:buFont typeface="Wingdings" pitchFamily="2" charset="2"/>
              <a:buChar char="§"/>
            </a:pPr>
            <a:r>
              <a:rPr lang="en-US" sz="1600" dirty="0"/>
              <a:t>Breach of </a:t>
            </a:r>
            <a:r>
              <a:rPr lang="en-US" sz="1600" dirty="0" smtClean="0"/>
              <a:t>contract</a:t>
            </a:r>
            <a:endParaRPr lang="en-US" sz="1600" dirty="0"/>
          </a:p>
          <a:p>
            <a:pPr marL="1371600" lvl="1" indent="-457200" algn="just">
              <a:buFont typeface="Wingdings" pitchFamily="2" charset="2"/>
              <a:buChar char="§"/>
            </a:pPr>
            <a:r>
              <a:rPr lang="en-US" sz="1600" dirty="0"/>
              <a:t>Disruption </a:t>
            </a:r>
            <a:r>
              <a:rPr lang="en-US" sz="1600" dirty="0" smtClean="0"/>
              <a:t> to normal </a:t>
            </a:r>
            <a:r>
              <a:rPr lang="en-US" sz="1600" dirty="0"/>
              <a:t>pace of instruction</a:t>
            </a:r>
          </a:p>
          <a:p>
            <a:pPr marL="1371600" lvl="1" indent="-457200" algn="just">
              <a:buFont typeface="Wingdings" pitchFamily="2" charset="2"/>
              <a:buChar char="§"/>
            </a:pPr>
            <a:r>
              <a:rPr lang="en-US" sz="1600" dirty="0"/>
              <a:t>Delay to work carried by one party</a:t>
            </a:r>
          </a:p>
          <a:p>
            <a:pPr marL="1371600" lvl="1" indent="-457200" algn="just">
              <a:buFont typeface="Wingdings" pitchFamily="2" charset="2"/>
              <a:buChar char="§"/>
            </a:pPr>
            <a:r>
              <a:rPr lang="en-US" sz="1600" dirty="0"/>
              <a:t>Inadequate financial strength or </a:t>
            </a:r>
            <a:r>
              <a:rPr lang="en-US" sz="1600" dirty="0" smtClean="0"/>
              <a:t>non payment </a:t>
            </a:r>
            <a:r>
              <a:rPr lang="en-US" sz="1600" dirty="0"/>
              <a:t>by the developer</a:t>
            </a:r>
          </a:p>
          <a:p>
            <a:pPr algn="just"/>
            <a:r>
              <a:rPr lang="en-US" sz="1600" dirty="0"/>
              <a:t> </a:t>
            </a:r>
          </a:p>
          <a:p>
            <a:pPr algn="just"/>
            <a:r>
              <a:rPr lang="en-US" sz="1600" dirty="0" smtClean="0"/>
              <a:t>	It </a:t>
            </a:r>
            <a:r>
              <a:rPr lang="en-US" sz="1600" dirty="0"/>
              <a:t>is necessary to deal with these issues and for successful </a:t>
            </a:r>
            <a:r>
              <a:rPr lang="en-US" sz="1600" dirty="0" smtClean="0"/>
              <a:t>	completion </a:t>
            </a:r>
            <a:r>
              <a:rPr lang="en-US" sz="1600" dirty="0"/>
              <a:t>of a project it is necessary to pay particular attention </a:t>
            </a:r>
            <a:r>
              <a:rPr lang="en-US" sz="1600" dirty="0" smtClean="0"/>
              <a:t>	to </a:t>
            </a:r>
            <a:r>
              <a:rPr lang="en-US" sz="1600" dirty="0"/>
              <a:t>them. </a:t>
            </a:r>
            <a:r>
              <a:rPr lang="en-US" sz="1600" dirty="0" smtClean="0"/>
              <a:t>	The </a:t>
            </a:r>
            <a:r>
              <a:rPr lang="en-US" sz="1600" dirty="0"/>
              <a:t>negotiating </a:t>
            </a:r>
            <a:r>
              <a:rPr lang="en-US" sz="1600" dirty="0" smtClean="0"/>
              <a:t> skill , ability </a:t>
            </a:r>
            <a:r>
              <a:rPr lang="en-US" sz="1600" dirty="0"/>
              <a:t>and competence of </a:t>
            </a:r>
            <a:r>
              <a:rPr lang="en-US" sz="1600" dirty="0" smtClean="0"/>
              <a:t>Consultant Quantity 	Surveyor in </a:t>
            </a:r>
            <a:r>
              <a:rPr lang="en-US" sz="1600" dirty="0"/>
              <a:t>this regard is crucial.</a:t>
            </a:r>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3102257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6001643"/>
          </a:xfrm>
          <a:prstGeom prst="rect">
            <a:avLst/>
          </a:prstGeom>
          <a:noFill/>
        </p:spPr>
        <p:txBody>
          <a:bodyPr wrap="square" rtlCol="0">
            <a:spAutoFit/>
          </a:bodyPr>
          <a:lstStyle/>
          <a:p>
            <a:pPr algn="just"/>
            <a:r>
              <a:rPr lang="en-US" sz="1600" dirty="0"/>
              <a:t>	Issues that can result into claims and disputes are clearly and timely </a:t>
            </a:r>
            <a:r>
              <a:rPr lang="en-US" sz="1600" dirty="0" smtClean="0"/>
              <a:t>	flagged </a:t>
            </a:r>
            <a:r>
              <a:rPr lang="en-US" sz="1600" dirty="0"/>
              <a:t>and communicated to the team leader. This pro-active measure can </a:t>
            </a:r>
            <a:r>
              <a:rPr lang="en-US" sz="1600" dirty="0" smtClean="0"/>
              <a:t>	save </a:t>
            </a:r>
            <a:r>
              <a:rPr lang="en-US" sz="1600" dirty="0"/>
              <a:t>the developer a lot of money. In addition, proper planning of </a:t>
            </a:r>
            <a:r>
              <a:rPr lang="en-US" sz="1600" dirty="0" smtClean="0"/>
              <a:t>	monitoring </a:t>
            </a:r>
            <a:r>
              <a:rPr lang="en-US" sz="1600" dirty="0"/>
              <a:t>team members and coordinating their work effectively can </a:t>
            </a:r>
            <a:r>
              <a:rPr lang="en-US" sz="1600" dirty="0" smtClean="0"/>
              <a:t>	reduce </a:t>
            </a:r>
            <a:r>
              <a:rPr lang="en-US" sz="1600" dirty="0"/>
              <a:t>the impact of claims and disputes. Every information on the project </a:t>
            </a:r>
            <a:r>
              <a:rPr lang="en-US" sz="1600" dirty="0" smtClean="0"/>
              <a:t>	must </a:t>
            </a:r>
            <a:r>
              <a:rPr lang="en-US" sz="1600" dirty="0"/>
              <a:t>be kept and filed.</a:t>
            </a:r>
          </a:p>
          <a:p>
            <a:pPr algn="just"/>
            <a:endParaRPr lang="en-US" sz="1600" dirty="0"/>
          </a:p>
          <a:p>
            <a:pPr algn="just"/>
            <a:r>
              <a:rPr lang="en-US" sz="1600" dirty="0" smtClean="0"/>
              <a:t>	Generally </a:t>
            </a:r>
            <a:r>
              <a:rPr lang="en-US" sz="1600" dirty="0"/>
              <a:t>and succinctly, Quantity Surveyor must anticipate dispute and </a:t>
            </a:r>
            <a:r>
              <a:rPr lang="en-US" sz="1600" dirty="0" smtClean="0"/>
              <a:t>	claims </a:t>
            </a:r>
            <a:r>
              <a:rPr lang="en-US" sz="1600" dirty="0"/>
              <a:t>and must prepare for </a:t>
            </a:r>
            <a:r>
              <a:rPr lang="en-US" sz="1600" dirty="0" smtClean="0"/>
              <a:t>it by </a:t>
            </a:r>
            <a:r>
              <a:rPr lang="en-US" sz="1600" dirty="0"/>
              <a:t>planning and managing same efficiently </a:t>
            </a:r>
            <a:r>
              <a:rPr lang="en-US" sz="1600" dirty="0" smtClean="0"/>
              <a:t>	and effectively.</a:t>
            </a:r>
          </a:p>
          <a:p>
            <a:pPr algn="just"/>
            <a:r>
              <a:rPr lang="en-US" sz="1600" dirty="0" smtClean="0"/>
              <a:t>	The following methods can be used to resolve disputes:</a:t>
            </a:r>
          </a:p>
          <a:p>
            <a:pPr algn="just"/>
            <a:r>
              <a:rPr lang="en-US" sz="1600" dirty="0" smtClean="0"/>
              <a:t>	</a:t>
            </a:r>
          </a:p>
          <a:p>
            <a:pPr marL="1438275" indent="-536575" algn="just">
              <a:buFont typeface="Wingdings" pitchFamily="2" charset="2"/>
              <a:buChar char="§"/>
            </a:pPr>
            <a:r>
              <a:rPr lang="en-US" sz="1600" dirty="0" smtClean="0"/>
              <a:t>Conciliation – A conciliator is appointed</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Adjudication – Third party deals with the issue as an expert. Binding unless turned by Arbitrator.</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Mediation – A third party – not binding</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Arbitrator – Binding </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Court Settlement – Litigation  </a:t>
            </a:r>
          </a:p>
          <a:p>
            <a:pPr algn="just"/>
            <a:r>
              <a:rPr lang="en-US" sz="1600" dirty="0" smtClean="0"/>
              <a:t>     </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6405578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r>
              <a:rPr lang="en-US" sz="1600" dirty="0" smtClean="0"/>
              <a:t>4.4</a:t>
            </a:r>
            <a:r>
              <a:rPr lang="en-US" sz="1600" dirty="0"/>
              <a:t>	</a:t>
            </a:r>
            <a:r>
              <a:rPr lang="en-US" sz="1600" b="1" u="sng" dirty="0"/>
              <a:t>COMMUNICATION</a:t>
            </a:r>
            <a:endParaRPr lang="en-US" sz="1600" dirty="0"/>
          </a:p>
          <a:p>
            <a:pPr algn="just"/>
            <a:r>
              <a:rPr lang="en-US" sz="1600" dirty="0" smtClean="0"/>
              <a:t>	Communication </a:t>
            </a:r>
            <a:r>
              <a:rPr lang="en-US" sz="1600" dirty="0"/>
              <a:t>is the transfer of information from one person to another </a:t>
            </a:r>
            <a:r>
              <a:rPr lang="en-US" sz="1600" dirty="0" smtClean="0"/>
              <a:t>	using </a:t>
            </a:r>
            <a:r>
              <a:rPr lang="en-US" sz="1600" dirty="0"/>
              <a:t>an effective common system of signs, symbols and behaviors.</a:t>
            </a:r>
          </a:p>
          <a:p>
            <a:pPr algn="just"/>
            <a:r>
              <a:rPr lang="en-US" sz="1600" dirty="0"/>
              <a:t> </a:t>
            </a:r>
          </a:p>
          <a:p>
            <a:pPr algn="just"/>
            <a:r>
              <a:rPr lang="en-US" sz="1600" dirty="0" smtClean="0"/>
              <a:t>	For </a:t>
            </a:r>
            <a:r>
              <a:rPr lang="en-US" sz="1600" dirty="0"/>
              <a:t>communication to be effective, the quality is </a:t>
            </a:r>
            <a:r>
              <a:rPr lang="en-US" sz="1600" dirty="0" smtClean="0"/>
              <a:t>important such </a:t>
            </a:r>
            <a:r>
              <a:rPr lang="en-US" sz="1600" dirty="0"/>
              <a:t>that the </a:t>
            </a:r>
            <a:r>
              <a:rPr lang="en-US" sz="1600" dirty="0" smtClean="0"/>
              <a:t>	recipient receives </a:t>
            </a:r>
            <a:r>
              <a:rPr lang="en-US" sz="1600" dirty="0"/>
              <a:t>same in a manner that it gives the correct information </a:t>
            </a:r>
            <a:r>
              <a:rPr lang="en-US" sz="1600" dirty="0" smtClean="0"/>
              <a:t>	without distortion. </a:t>
            </a:r>
            <a:r>
              <a:rPr lang="en-US" sz="1600" dirty="0"/>
              <a:t>Information that is </a:t>
            </a:r>
            <a:r>
              <a:rPr lang="en-US" sz="1600" dirty="0" smtClean="0"/>
              <a:t>inaccurate or delayed </a:t>
            </a:r>
            <a:r>
              <a:rPr lang="en-US" sz="1600" dirty="0"/>
              <a:t>do not achieve </a:t>
            </a:r>
            <a:r>
              <a:rPr lang="en-US" sz="1600" dirty="0" smtClean="0"/>
              <a:t>	its </a:t>
            </a:r>
            <a:r>
              <a:rPr lang="en-US" sz="1600" dirty="0"/>
              <a:t>objectives and can lead to </a:t>
            </a:r>
            <a:r>
              <a:rPr lang="en-US" sz="1600" dirty="0" smtClean="0"/>
              <a:t>wrong decision being taking.</a:t>
            </a:r>
          </a:p>
          <a:p>
            <a:pPr algn="just"/>
            <a:endParaRPr lang="en-US" sz="1600" dirty="0"/>
          </a:p>
          <a:p>
            <a:pPr algn="just"/>
            <a:r>
              <a:rPr lang="en-US" sz="1600" dirty="0" smtClean="0"/>
              <a:t>	A </a:t>
            </a:r>
            <a:r>
              <a:rPr lang="en-US" sz="1600" dirty="0"/>
              <a:t>well scheduled and well </a:t>
            </a:r>
            <a:r>
              <a:rPr lang="en-US" sz="1600" dirty="0" smtClean="0"/>
              <a:t>funded </a:t>
            </a:r>
            <a:r>
              <a:rPr lang="en-US" sz="1600" dirty="0"/>
              <a:t>project can fail in the hands of hard </a:t>
            </a:r>
            <a:r>
              <a:rPr lang="en-US" sz="1600" dirty="0" smtClean="0"/>
              <a:t>	working  </a:t>
            </a:r>
            <a:r>
              <a:rPr lang="en-US" sz="1600" dirty="0"/>
              <a:t>team members and experts due to lack of proper </a:t>
            </a:r>
            <a:r>
              <a:rPr lang="en-US" sz="1600" dirty="0" smtClean="0"/>
              <a:t>communication.</a:t>
            </a:r>
          </a:p>
          <a:p>
            <a:pPr algn="just"/>
            <a:endParaRPr lang="en-US" sz="1600" dirty="0" smtClean="0"/>
          </a:p>
          <a:p>
            <a:pPr algn="just"/>
            <a:r>
              <a:rPr lang="en-US" sz="1600" dirty="0" smtClean="0"/>
              <a:t>	Information </a:t>
            </a:r>
            <a:r>
              <a:rPr lang="en-US" sz="1600" dirty="0"/>
              <a:t>gathering, reporting and management is key to successful </a:t>
            </a:r>
            <a:r>
              <a:rPr lang="en-US" sz="1600" dirty="0" smtClean="0"/>
              <a:t>	administration </a:t>
            </a:r>
            <a:r>
              <a:rPr lang="en-US" sz="1600" dirty="0"/>
              <a:t>of a construction project. If information is not fully managed </a:t>
            </a:r>
            <a:r>
              <a:rPr lang="en-US" sz="1600" dirty="0" smtClean="0"/>
              <a:t>	and </a:t>
            </a:r>
            <a:r>
              <a:rPr lang="en-US" sz="1600" dirty="0"/>
              <a:t>becomes uncoordinated it leads to time wasting, waste of efforts, </a:t>
            </a:r>
            <a:r>
              <a:rPr lang="en-US" sz="1600" dirty="0" smtClean="0"/>
              <a:t>	unnecessary </a:t>
            </a:r>
            <a:r>
              <a:rPr lang="en-US" sz="1600" dirty="0"/>
              <a:t>costs, error, misunderstanding and conflict. The use of </a:t>
            </a:r>
            <a:r>
              <a:rPr lang="en-US" sz="1600" dirty="0" smtClean="0"/>
              <a:t>	information </a:t>
            </a:r>
            <a:r>
              <a:rPr lang="en-US" sz="1600" dirty="0"/>
              <a:t>technology can be help </a:t>
            </a:r>
            <a:r>
              <a:rPr lang="en-US" sz="1600" dirty="0" smtClean="0"/>
              <a:t> </a:t>
            </a:r>
            <a:r>
              <a:rPr lang="en-US" sz="1600" dirty="0"/>
              <a:t>better </a:t>
            </a:r>
            <a:r>
              <a:rPr lang="en-US" sz="1600" dirty="0" smtClean="0"/>
              <a:t>in this regard.</a:t>
            </a:r>
          </a:p>
          <a:p>
            <a:pPr algn="just"/>
            <a:endParaRPr lang="en-US" sz="1600" dirty="0" smtClean="0"/>
          </a:p>
          <a:p>
            <a:pPr algn="just"/>
            <a:r>
              <a:rPr lang="en-US" sz="1600" dirty="0" smtClean="0"/>
              <a:t> 	The </a:t>
            </a:r>
            <a:r>
              <a:rPr lang="en-US" sz="1600" dirty="0"/>
              <a:t>major aim of communication is to deliver the right information to the </a:t>
            </a:r>
            <a:r>
              <a:rPr lang="en-US" sz="1600" dirty="0" smtClean="0"/>
              <a:t>	right </a:t>
            </a:r>
            <a:r>
              <a:rPr lang="en-US" sz="1600" dirty="0"/>
              <a:t>stakeholder at the right time using the right communication means to </a:t>
            </a:r>
            <a:r>
              <a:rPr lang="en-US" sz="1600" dirty="0" smtClean="0"/>
              <a:t>	produce </a:t>
            </a:r>
            <a:r>
              <a:rPr lang="en-US" sz="1600" dirty="0"/>
              <a:t>the desired </a:t>
            </a:r>
            <a:r>
              <a:rPr lang="en-US" sz="1600" dirty="0" smtClean="0"/>
              <a:t>impact.</a:t>
            </a:r>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559378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031873"/>
          </a:xfrm>
          <a:prstGeom prst="rect">
            <a:avLst/>
          </a:prstGeom>
          <a:noFill/>
        </p:spPr>
        <p:txBody>
          <a:bodyPr wrap="square" rtlCol="0">
            <a:spAutoFit/>
          </a:bodyPr>
          <a:lstStyle/>
          <a:p>
            <a:pPr algn="just"/>
            <a:r>
              <a:rPr lang="en-US" sz="1600" dirty="0"/>
              <a:t>	Generally contract documents and the procurement documents are the </a:t>
            </a:r>
            <a:r>
              <a:rPr lang="en-US" sz="1600" dirty="0" smtClean="0"/>
              <a:t>	basis </a:t>
            </a:r>
            <a:r>
              <a:rPr lang="en-US" sz="1600" dirty="0"/>
              <a:t>in which the consultant quantity surveyors communicate with the </a:t>
            </a:r>
            <a:r>
              <a:rPr lang="en-US" sz="1600" dirty="0" smtClean="0"/>
              <a:t>	team </a:t>
            </a:r>
            <a:r>
              <a:rPr lang="en-US" sz="1600" dirty="0"/>
              <a:t>members, </a:t>
            </a:r>
            <a:r>
              <a:rPr lang="en-US" sz="1600" dirty="0" smtClean="0"/>
              <a:t>Client </a:t>
            </a:r>
            <a:r>
              <a:rPr lang="en-US" sz="1600" dirty="0"/>
              <a:t>and the Contractor</a:t>
            </a:r>
            <a:r>
              <a:rPr lang="en-US" sz="1600" dirty="0" smtClean="0"/>
              <a:t>.</a:t>
            </a:r>
          </a:p>
          <a:p>
            <a:pPr algn="just"/>
            <a:endParaRPr lang="en-US" sz="1600" dirty="0" smtClean="0"/>
          </a:p>
          <a:p>
            <a:pPr algn="just"/>
            <a:endParaRPr lang="en-US" sz="1600" b="1" u="sng" dirty="0" smtClean="0"/>
          </a:p>
          <a:p>
            <a:pPr algn="just"/>
            <a:r>
              <a:rPr lang="en-US" sz="1600" dirty="0" smtClean="0"/>
              <a:t>	Before signing the contract, parties should have a copy which must be 	studied by all especially the leader of the team, Client and the Contractor 	and be familiar with the details and expectations. In some cases, Client may 	need to be taken through each clause with the attendant implications. It is 	a fact in law that parties after signing a contract may find it hard to opt out 	of it unless the two parties agree except in a case of ineligibility of one of 	the parties.</a:t>
            </a:r>
          </a:p>
          <a:p>
            <a:pPr algn="just"/>
            <a:endParaRPr lang="en-US" sz="1600" dirty="0"/>
          </a:p>
          <a:p>
            <a:pPr algn="just"/>
            <a:r>
              <a:rPr lang="en-US" sz="1600" dirty="0"/>
              <a:t> </a:t>
            </a:r>
          </a:p>
          <a:p>
            <a:pPr algn="just"/>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588327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09200"/>
          </a:xfrm>
          <a:prstGeom prst="rect">
            <a:avLst/>
          </a:prstGeom>
          <a:noFill/>
        </p:spPr>
        <p:txBody>
          <a:bodyPr wrap="square" rtlCol="0">
            <a:spAutoFit/>
          </a:bodyPr>
          <a:lstStyle/>
          <a:p>
            <a:pPr algn="just"/>
            <a:r>
              <a:rPr lang="en-US" sz="1600" dirty="0" smtClean="0"/>
              <a:t>	Communication like minutes of meetings, letters and instruction, must be 	clear and unambiguous. The Quantity Surveyor must study each 	correspondence / document carefully to confirm the likely effect on cost 	and overall success of the project.</a:t>
            </a:r>
          </a:p>
          <a:p>
            <a:pPr algn="just"/>
            <a:endParaRPr lang="en-US" sz="1600" dirty="0" smtClean="0"/>
          </a:p>
          <a:p>
            <a:pPr algn="just"/>
            <a:r>
              <a:rPr lang="en-US" sz="1600" dirty="0" smtClean="0"/>
              <a:t>	It is generally acceptable that communication between parties must be 	based on clear, un-abusive language with mutual respect for each other. </a:t>
            </a:r>
          </a:p>
          <a:p>
            <a:pPr algn="just"/>
            <a:endParaRPr lang="en-US" sz="1600" dirty="0" smtClean="0"/>
          </a:p>
          <a:p>
            <a:pPr algn="just"/>
            <a:r>
              <a:rPr lang="en-US" sz="1600" dirty="0" smtClean="0"/>
              <a:t>	This brings into focus the composition of the team on the project. A 	suitable team for both design and construction makes communication 	better. To succeed on any project there must be a communication plan 	which must be available to all stakeholders.</a:t>
            </a:r>
          </a:p>
          <a:p>
            <a:pPr algn="just"/>
            <a:endParaRPr lang="en-US" sz="1600" dirty="0" smtClean="0"/>
          </a:p>
          <a:p>
            <a:pPr algn="just"/>
            <a:r>
              <a:rPr lang="en-US" sz="1600" dirty="0" smtClean="0"/>
              <a:t>	Records of tender documents, changes,  drawing registers, instructions, 	correspondences, minutes of meetings, projects report must be stored 	properly and must be capable of being retrieved early. The use of ICT and 	other tools will be helpful in this regard. Compatibility of software amongst 	team members is an added advantage.</a:t>
            </a:r>
          </a:p>
          <a:p>
            <a:pPr algn="just"/>
            <a:endParaRPr lang="en-US" sz="1600" dirty="0" smtClean="0"/>
          </a:p>
          <a:p>
            <a:pPr algn="just"/>
            <a:endParaRPr lang="en-US" sz="1600" dirty="0" smtClean="0"/>
          </a:p>
          <a:p>
            <a:pPr algn="just"/>
            <a:r>
              <a:rPr lang="en-US" sz="1600" dirty="0" smtClean="0"/>
              <a:t> </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1039049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smtClean="0"/>
              <a:t>6.0	</a:t>
            </a:r>
            <a:r>
              <a:rPr lang="en-US" sz="1600" b="1" u="sng" dirty="0" smtClean="0"/>
              <a:t>COMPETENCE, ATTITUDE AND COMMITMENT</a:t>
            </a:r>
          </a:p>
          <a:p>
            <a:pPr algn="just"/>
            <a:r>
              <a:rPr lang="en-US" sz="1600" dirty="0" smtClean="0"/>
              <a:t>	Projects are managed by humans from inception to completion. On most 	projects, you have Designers, Quantity Surveyors, Contractors, Sub-	contractor , Suppliers and other Stakeholders. These people are expected 	to work together. In working together the following are essential.</a:t>
            </a:r>
          </a:p>
          <a:p>
            <a:pPr algn="just"/>
            <a:endParaRPr lang="en-US" sz="1600" dirty="0" smtClean="0"/>
          </a:p>
          <a:p>
            <a:pPr marL="1438275" indent="-536575" algn="just">
              <a:buFont typeface="Wingdings" pitchFamily="2" charset="2"/>
              <a:buChar char="§"/>
            </a:pPr>
            <a:r>
              <a:rPr lang="en-US" sz="1600" dirty="0" smtClean="0"/>
              <a:t>The right team must be chosen for the project from the designer to the Contractor. A good design could be badly implemented by a bad Contractor. Consequently the choice of who to engage on the project is crucial to its success. The virtual team in particular needs special management for success.</a:t>
            </a:r>
          </a:p>
          <a:p>
            <a:pPr marL="1438275" indent="-536575" algn="just"/>
            <a:r>
              <a:rPr lang="en-US" sz="1600" dirty="0" smtClean="0"/>
              <a:t>	The right team must be engaged in good interpersonal relationship that leads to collaborative efforts. Good interpersonal relationship sometimes help in waiving once right on a contract with a potential dispute amicably settled.</a:t>
            </a:r>
          </a:p>
          <a:p>
            <a:pPr marL="1438275" indent="-536575" algn="just"/>
            <a:endParaRPr lang="en-US" sz="1600" dirty="0" smtClean="0"/>
          </a:p>
          <a:p>
            <a:pPr marL="1438275" indent="-536575" algn="just">
              <a:buFont typeface="Wingdings" pitchFamily="2" charset="2"/>
              <a:buChar char="§"/>
            </a:pPr>
            <a:r>
              <a:rPr lang="en-US" sz="1600" dirty="0" smtClean="0"/>
              <a:t>The competence of the team members must be aligned with the characteristics of the project. It may lead to a project failure if someone who do not have the skill, competence and experience is  engaged to lead the different unit in the team.	</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dirty="0" smtClean="0"/>
              <a:t>Lagos </a:t>
            </a:r>
            <a:r>
              <a:rPr lang="en-US" dirty="0" err="1" smtClean="0"/>
              <a:t>Niqs</a:t>
            </a:r>
            <a:r>
              <a:rPr lang="en-US" dirty="0" smtClean="0"/>
              <a:t> 2014-JAB</a:t>
            </a:r>
            <a:endParaRPr lang="en-US" dirty="0"/>
          </a:p>
        </p:txBody>
      </p:sp>
    </p:spTree>
    <p:extLst>
      <p:ext uri="{BB962C8B-B14F-4D97-AF65-F5344CB8AC3E}">
        <p14:creationId xmlns="" xmlns:p14="http://schemas.microsoft.com/office/powerpoint/2010/main" val="1912336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4770537"/>
          </a:xfrm>
          <a:prstGeom prst="rect">
            <a:avLst/>
          </a:prstGeom>
          <a:noFill/>
        </p:spPr>
        <p:txBody>
          <a:bodyPr wrap="square" rtlCol="0">
            <a:spAutoFit/>
          </a:bodyPr>
          <a:lstStyle/>
          <a:p>
            <a:pPr marL="1438275" indent="-536575" algn="just"/>
            <a:r>
              <a:rPr lang="en-US" sz="1600" dirty="0"/>
              <a:t>	</a:t>
            </a:r>
            <a:endParaRPr lang="en-US" sz="1600" dirty="0" smtClean="0"/>
          </a:p>
          <a:p>
            <a:pPr marL="1438275" indent="-536575" algn="just">
              <a:buFont typeface="Wingdings" pitchFamily="2" charset="2"/>
              <a:buChar char="§"/>
            </a:pPr>
            <a:r>
              <a:rPr lang="en-US" sz="1600" dirty="0" smtClean="0"/>
              <a:t>For proper application of competence performance guarantee and professional indemnity insurance if procured and made compulsory can help in achieving good success on a project.</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The action plan for the team showing detailed scheduled plan of the required steps, roles and responsibilities is precursor to achieving success  . A responsibility chart can accompany such details. The interface of different team member must be managed objectively, decisively and in a professional manner by the team leader.</a:t>
            </a:r>
          </a:p>
          <a:p>
            <a:pPr marL="1438275" indent="-536575" algn="just">
              <a:buFont typeface="Wingdings" pitchFamily="2" charset="2"/>
              <a:buChar char="§"/>
            </a:pPr>
            <a:endParaRPr lang="en-US" sz="1600" dirty="0" smtClean="0"/>
          </a:p>
          <a:p>
            <a:pPr marL="1438275" indent="-536575" algn="just">
              <a:buFont typeface="Wingdings" pitchFamily="2" charset="2"/>
              <a:buChar char="§"/>
            </a:pPr>
            <a:r>
              <a:rPr lang="en-US" sz="1600" dirty="0" smtClean="0"/>
              <a:t>Commitment is a desire to go all the way in seeing to the success of a project by meeting the goals. The team’s goal is to complete the project on time, quality and within budget. The interactions of a team are dependent on the collective knowledge, skills, experience, personalities and behaviours of the group. All team members want the project completed but may do so by  going about in different ways because of diversity. This is the reason why responsibility matrix or chart is important.</a:t>
            </a:r>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634214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smtClean="0"/>
              <a:t>   7.0</a:t>
            </a:r>
            <a:r>
              <a:rPr lang="en-US" sz="1600" dirty="0"/>
              <a:t>	</a:t>
            </a:r>
            <a:r>
              <a:rPr lang="en-US" sz="1600" b="1" u="sng" dirty="0" smtClean="0"/>
              <a:t>TRANSPARENCY AND ETHICAL BEHAVIOUR</a:t>
            </a:r>
          </a:p>
          <a:p>
            <a:pPr algn="just"/>
            <a:endParaRPr lang="en-US" sz="1600" dirty="0" smtClean="0"/>
          </a:p>
          <a:p>
            <a:pPr algn="just"/>
            <a:r>
              <a:rPr lang="en-US" sz="1600" dirty="0" smtClean="0"/>
              <a:t>	Construction industry all over the world including Nigeria  (Oyewobi et.al 	2011) has a bad reputation of high incidence of  corruption and 	bribery. 	The corrupt behaviour otherwise excess money paid out on 	construction projects not only increase the cost of completing  same but 	can actually stall completion.</a:t>
            </a:r>
          </a:p>
          <a:p>
            <a:pPr algn="just"/>
            <a:r>
              <a:rPr lang="en-US" sz="1600" dirty="0" smtClean="0"/>
              <a:t>	</a:t>
            </a:r>
          </a:p>
          <a:p>
            <a:pPr algn="just"/>
            <a:r>
              <a:rPr lang="en-US" sz="1600" dirty="0" smtClean="0"/>
              <a:t>	Corruption can be grand involving politicians and other stakeholders on 	the project where a lot of money is “Shared” or petty where it is done at 	the lowest level of the ladder. They come inform of bribery, fraud, 	embezzlement, or “kickbacks” (</a:t>
            </a:r>
            <a:r>
              <a:rPr lang="en-GB" sz="1600" dirty="0" smtClean="0"/>
              <a:t>Sohail,</a:t>
            </a:r>
            <a:r>
              <a:rPr lang="en-US" sz="1600" dirty="0" smtClean="0"/>
              <a:t> and Cavil 2008). In some cases 	quality of the project is compromised, delivering a project that does not 	meet the goal and objectives.</a:t>
            </a:r>
          </a:p>
          <a:p>
            <a:pPr algn="just"/>
            <a:endParaRPr lang="en-US" sz="1600" dirty="0" smtClean="0"/>
          </a:p>
          <a:p>
            <a:pPr algn="just"/>
            <a:r>
              <a:rPr lang="en-US" sz="1600" dirty="0" smtClean="0"/>
              <a:t>	Since professionals are involved in the administration of Construction 	project , it is an expectation that they ought to carry out their roles and 	responsibilities with integrity of probity, impartiality, fairness, honesty and 	truthfulness in accordance with their code of conduct of their respective 	professional bodies or governing bodies.</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160056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3785652"/>
          </a:xfrm>
          <a:prstGeom prst="rect">
            <a:avLst/>
          </a:prstGeom>
          <a:noFill/>
        </p:spPr>
        <p:txBody>
          <a:bodyPr wrap="square" rtlCol="0">
            <a:spAutoFit/>
          </a:bodyPr>
          <a:lstStyle/>
          <a:p>
            <a:pPr algn="just"/>
            <a:r>
              <a:rPr lang="en-US" sz="1600" dirty="0"/>
              <a:t>	</a:t>
            </a:r>
            <a:r>
              <a:rPr lang="en-US" sz="1600" dirty="0" smtClean="0"/>
              <a:t>Unfortunately most projects in developing and under developing countries 	are done with compromises on integrity.  The professionals engaged in the 	industry are being called upon to rise up to the challenge of morality and 	behaviour that demands high level of moral consideration in the 	performance of their duties. Several unethical conduct like corruption, 	conflict of interest, front loading, negligence, bid cutting, under bidding, 	collusive tendering, bid shipping and payment game are all evident.</a:t>
            </a:r>
          </a:p>
          <a:p>
            <a:pPr algn="just"/>
            <a:endParaRPr lang="en-US" sz="1600" dirty="0" smtClean="0"/>
          </a:p>
          <a:p>
            <a:pPr algn="just"/>
            <a:r>
              <a:rPr lang="en-US" sz="1600" dirty="0" smtClean="0"/>
              <a:t>	To overcome this problem, the process must have an inbuilt system of 	ethical standards and integrity right  from the planning stage to final 	account. This should be included in the contracts for all team members 	and sanctions for unethical behaviours clearly spelt out. In addition, where 	a professional is found wanting morally, such should be reported to the 	professional body for necessary investigation and discipline.</a:t>
            </a:r>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405767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dirty="0"/>
              <a:t>	</a:t>
            </a:r>
            <a:r>
              <a:rPr lang="en-US" sz="1600" b="1" u="sng" dirty="0" smtClean="0"/>
              <a:t>SUMMARY</a:t>
            </a:r>
          </a:p>
          <a:p>
            <a:pPr algn="just"/>
            <a:r>
              <a:rPr lang="en-US" sz="1600" dirty="0" smtClean="0"/>
              <a:t>	Success is not easily defined but meaning different thing to different  	Stakeholders. To a Consultant Quantity Surveyor, successful project 	administration is evidenced by the determinants of cost/budget, schedule, 	quality, Client satisfaction. In achieving these, cost management, Contract 	administration, claims and dispute resolution, communication, 	competence, attitude and commitment, transparency, and ethical 	behaviour are important.</a:t>
            </a:r>
          </a:p>
          <a:p>
            <a:pPr algn="just"/>
            <a:endParaRPr lang="en-US" sz="1600" dirty="0" smtClean="0"/>
          </a:p>
          <a:p>
            <a:pPr algn="just"/>
            <a:r>
              <a:rPr lang="en-US" sz="1600" dirty="0" smtClean="0"/>
              <a:t>	Any process that is planned and managed successful rest on proper 	strategy 	that are aligned with the project characteristics. Achieving best 	practices require application of knowledge both tacit and otherwise. 	Quantity Surveyors already possess the knowledge which must be horned 	from time to time so that project goals and objectives can be met thus 	increasing the knowledge base of the professionals.</a:t>
            </a:r>
          </a:p>
          <a:p>
            <a:pPr algn="just"/>
            <a:r>
              <a:rPr lang="en-US" sz="1600" dirty="0" smtClean="0"/>
              <a:t> 	Quantity surveyors must strive always to  manage costs and all attenuating 	factors  considering that every project is an investment  and the element 	of gains in undertaken such project for the developer is crucial to 	successful 	administration.</a:t>
            </a:r>
          </a:p>
          <a:p>
            <a:pPr algn="just"/>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415794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338554"/>
          </a:xfrm>
          <a:prstGeom prst="rect">
            <a:avLst/>
          </a:prstGeom>
          <a:noFill/>
        </p:spPr>
        <p:txBody>
          <a:bodyPr wrap="square" rtlCol="0">
            <a:spAutoFit/>
          </a:bodyPr>
          <a:lstStyle/>
          <a:p>
            <a:pPr algn="just"/>
            <a:r>
              <a:rPr lang="en-US" sz="1600" dirty="0"/>
              <a:t>	</a:t>
            </a:r>
            <a:endParaRPr lang="en-US" dirty="0"/>
          </a:p>
        </p:txBody>
      </p:sp>
      <p:sp>
        <p:nvSpPr>
          <p:cNvPr id="3" name="TextBox 2"/>
          <p:cNvSpPr txBox="1"/>
          <p:nvPr/>
        </p:nvSpPr>
        <p:spPr>
          <a:xfrm>
            <a:off x="914400" y="685800"/>
            <a:ext cx="7315200" cy="5355312"/>
          </a:xfrm>
          <a:prstGeom prst="rect">
            <a:avLst/>
          </a:prstGeom>
          <a:noFill/>
        </p:spPr>
        <p:txBody>
          <a:bodyPr wrap="square" rtlCol="0">
            <a:spAutoFit/>
          </a:bodyPr>
          <a:lstStyle/>
          <a:p>
            <a:pPr algn="just"/>
            <a:r>
              <a:rPr lang="en-US" dirty="0" smtClean="0"/>
              <a:t>2.0	</a:t>
            </a:r>
            <a:r>
              <a:rPr lang="en-US" b="1" u="sng" dirty="0" smtClean="0"/>
              <a:t>CONSTRUCTION PROJECTS</a:t>
            </a:r>
          </a:p>
          <a:p>
            <a:pPr algn="just"/>
            <a:endParaRPr lang="en-US" dirty="0" smtClean="0"/>
          </a:p>
          <a:p>
            <a:pPr algn="just"/>
            <a:r>
              <a:rPr lang="en-US" dirty="0" smtClean="0"/>
              <a:t>	A project according to Wysocki (2009) is defined as “a sequence of 	unique, complex and connected activities that have one goal or 	purpose and that must be completed by a specific time, within 	budget and according to specifications”. A construction project is 	such that involves construction activities. Construction project may 	be as simple as a small building to a more complex one, or other 	heavy engineering works like dam, rail lines, bridges etc.,</a:t>
            </a:r>
          </a:p>
          <a:p>
            <a:pPr algn="just"/>
            <a:endParaRPr lang="en-US" dirty="0" smtClean="0"/>
          </a:p>
          <a:p>
            <a:pPr algn="just"/>
            <a:r>
              <a:rPr lang="en-US" dirty="0" smtClean="0"/>
              <a:t>	Construction projects are different form others because of the 	immovable nature and is subject to a varieties of risks as well as 	having special peculiarities.</a:t>
            </a:r>
          </a:p>
          <a:p>
            <a:pPr algn="just"/>
            <a:r>
              <a:rPr lang="en-US" dirty="0" smtClean="0"/>
              <a:t> </a:t>
            </a:r>
          </a:p>
          <a:p>
            <a:pPr algn="just"/>
            <a:r>
              <a:rPr lang="en-US" b="1" i="1" dirty="0" smtClean="0"/>
              <a:t>	01 .Sequence of Activities</a:t>
            </a:r>
            <a:endParaRPr lang="en-US" dirty="0" smtClean="0"/>
          </a:p>
          <a:p>
            <a:pPr algn="just"/>
            <a:r>
              <a:rPr lang="en-US" dirty="0" smtClean="0"/>
              <a:t>	These are activities or amount of work that are linked together 	where one activity may need to be completed before another one 	all forming a chain of activities.</a:t>
            </a:r>
          </a:p>
          <a:p>
            <a:pPr algn="just"/>
            <a:endParaRPr lang="en-US" dirty="0"/>
          </a:p>
        </p:txBody>
      </p:sp>
      <p:sp>
        <p:nvSpPr>
          <p:cNvPr id="4" name="Footer Placeholder 3"/>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667326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016758"/>
          </a:xfrm>
          <a:prstGeom prst="rect">
            <a:avLst/>
          </a:prstGeom>
          <a:noFill/>
        </p:spPr>
        <p:txBody>
          <a:bodyPr wrap="square" rtlCol="0">
            <a:spAutoFit/>
          </a:bodyPr>
          <a:lstStyle/>
          <a:p>
            <a:pPr algn="just"/>
            <a:r>
              <a:rPr lang="en-US" sz="1600" b="1" dirty="0" smtClean="0">
                <a:effectLst>
                  <a:outerShdw blurRad="38100" dist="38100" dir="2700000" algn="tl">
                    <a:srgbClr val="000000">
                      <a:alpha val="43137"/>
                    </a:srgbClr>
                  </a:outerShdw>
                </a:effectLst>
              </a:rPr>
              <a:t>REFERENCES </a:t>
            </a:r>
            <a:r>
              <a:rPr lang="en-US" sz="1600" dirty="0"/>
              <a:t>	</a:t>
            </a:r>
            <a:endParaRPr lang="en-US" sz="1600" dirty="0" smtClean="0"/>
          </a:p>
          <a:p>
            <a:pPr algn="just"/>
            <a:endParaRPr lang="en-US" sz="1600" dirty="0" smtClean="0"/>
          </a:p>
          <a:p>
            <a:pPr algn="just"/>
            <a:r>
              <a:rPr lang="en-GB" sz="1600" dirty="0" smtClean="0"/>
              <a:t>Abdul-Rahman, H., Wang, C., &amp; Yap, X. W. How professional ethics impact construction quality : Perception and evidence in a fast developing economy. </a:t>
            </a:r>
            <a:r>
              <a:rPr lang="en-GB" sz="1600" i="1" dirty="0" smtClean="0"/>
              <a:t>Scientific Research and Essays</a:t>
            </a:r>
            <a:r>
              <a:rPr lang="en-GB" sz="1600" dirty="0" smtClean="0"/>
              <a:t>, </a:t>
            </a:r>
            <a:r>
              <a:rPr lang="en-GB" sz="1600" i="1" dirty="0" smtClean="0"/>
              <a:t>5</a:t>
            </a:r>
            <a:r>
              <a:rPr lang="en-GB" sz="1600" dirty="0" smtClean="0"/>
              <a:t>(23), 3742-3749.</a:t>
            </a:r>
          </a:p>
          <a:p>
            <a:pPr algn="just"/>
            <a:endParaRPr lang="en-GB" sz="1600" dirty="0" smtClean="0"/>
          </a:p>
          <a:p>
            <a:pPr algn="just"/>
            <a:r>
              <a:rPr lang="en-GB" sz="1600" dirty="0" smtClean="0"/>
              <a:t>Belout, A., &amp; Gauvreau, C. (2004). Factors influencing project success: the impact of human resource management. </a:t>
            </a:r>
            <a:r>
              <a:rPr lang="en-GB" sz="1600" i="1" dirty="0" smtClean="0"/>
              <a:t>International journal of project management</a:t>
            </a:r>
            <a:r>
              <a:rPr lang="en-GB" sz="1600" dirty="0" smtClean="0"/>
              <a:t>, </a:t>
            </a:r>
            <a:r>
              <a:rPr lang="en-GB" sz="1600" i="1" dirty="0" smtClean="0"/>
              <a:t>22</a:t>
            </a:r>
            <a:r>
              <a:rPr lang="en-GB" sz="1600" dirty="0" smtClean="0"/>
              <a:t>(1), 1-11.</a:t>
            </a:r>
          </a:p>
          <a:p>
            <a:pPr algn="just"/>
            <a:r>
              <a:rPr lang="en-GB" sz="1600" dirty="0" smtClean="0"/>
              <a:t> </a:t>
            </a:r>
          </a:p>
          <a:p>
            <a:pPr algn="just"/>
            <a:r>
              <a:rPr lang="en-GB" sz="1600" dirty="0" smtClean="0"/>
              <a:t>Levy, S.M. (2010) </a:t>
            </a:r>
            <a:r>
              <a:rPr lang="en-GB" sz="1600" i="1" dirty="0" smtClean="0"/>
              <a:t>Construction process planning and management,</a:t>
            </a:r>
            <a:r>
              <a:rPr lang="en-GB" sz="1600" dirty="0" smtClean="0"/>
              <a:t> Oxford: Butterworth-Heinemann, Oxford, UK </a:t>
            </a:r>
          </a:p>
          <a:p>
            <a:pPr algn="just"/>
            <a:r>
              <a:rPr lang="en-GB" sz="1600" dirty="0" smtClean="0"/>
              <a:t> </a:t>
            </a:r>
          </a:p>
          <a:p>
            <a:pPr algn="just"/>
            <a:r>
              <a:rPr lang="en-GB" sz="1600" dirty="0" smtClean="0"/>
              <a:t>Olawale, Y.A. &amp; Sun, M. (2010) ‘Cost and time control of construction projects: inhibiting factors and mitigating measures in practice’, </a:t>
            </a:r>
            <a:r>
              <a:rPr lang="en-GB" sz="1600" i="1" dirty="0" smtClean="0"/>
              <a:t>Construction Management and Economics</a:t>
            </a:r>
            <a:r>
              <a:rPr lang="en-GB" sz="1600" dirty="0" smtClean="0"/>
              <a:t>, 28 (5), pp.509-526.</a:t>
            </a:r>
          </a:p>
          <a:p>
            <a:pPr algn="just"/>
            <a:r>
              <a:rPr lang="en-GB" sz="1600" dirty="0" smtClean="0"/>
              <a:t> </a:t>
            </a:r>
          </a:p>
          <a:p>
            <a:pPr algn="just"/>
            <a:r>
              <a:rPr lang="en-GB" sz="1600" dirty="0" smtClean="0"/>
              <a:t>Oyewobi, L. O., Ganiyu, B. O., Oke, A. A., Ola-Awo, A. W., &amp; Shittu, A. A. (2011). Determinants of unethical performance in Nigerian construction industry. </a:t>
            </a:r>
            <a:r>
              <a:rPr lang="en-GB" sz="1600" i="1" dirty="0" smtClean="0"/>
              <a:t>Journal of Sustainable Development</a:t>
            </a:r>
            <a:r>
              <a:rPr lang="en-GB" sz="1600" dirty="0" smtClean="0"/>
              <a:t>, </a:t>
            </a:r>
            <a:r>
              <a:rPr lang="en-GB" sz="1600" i="1" dirty="0" smtClean="0"/>
              <a:t>4</a:t>
            </a:r>
            <a:r>
              <a:rPr lang="en-GB" sz="1600" dirty="0" smtClean="0"/>
              <a:t>(4), p175.</a:t>
            </a:r>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787292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2800767"/>
          </a:xfrm>
          <a:prstGeom prst="rect">
            <a:avLst/>
          </a:prstGeom>
          <a:noFill/>
        </p:spPr>
        <p:txBody>
          <a:bodyPr wrap="square" rtlCol="0">
            <a:spAutoFit/>
          </a:bodyPr>
          <a:lstStyle/>
          <a:p>
            <a:pPr algn="just"/>
            <a:endParaRPr lang="en-GB" sz="1600" dirty="0" smtClean="0"/>
          </a:p>
          <a:p>
            <a:pPr algn="just"/>
            <a:r>
              <a:rPr lang="en-GB" sz="1600" dirty="0" smtClean="0"/>
              <a:t>Shenhar, A. J., Dvir, D., Levy, O., &amp; Maltz, A. C. (2001). Project success: a multidimensional strategic concept. </a:t>
            </a:r>
            <a:r>
              <a:rPr lang="en-GB" sz="1600" i="1" dirty="0" smtClean="0"/>
              <a:t>Long range planning</a:t>
            </a:r>
            <a:r>
              <a:rPr lang="en-GB" sz="1600" dirty="0" smtClean="0"/>
              <a:t>, </a:t>
            </a:r>
            <a:r>
              <a:rPr lang="en-GB" sz="1600" i="1" dirty="0" smtClean="0"/>
              <a:t>34</a:t>
            </a:r>
            <a:r>
              <a:rPr lang="en-GB" sz="1600" dirty="0" smtClean="0"/>
              <a:t>(6), 699-725.</a:t>
            </a:r>
          </a:p>
          <a:p>
            <a:pPr algn="just"/>
            <a:r>
              <a:rPr lang="en-GB" sz="1600" dirty="0" smtClean="0"/>
              <a:t> </a:t>
            </a:r>
          </a:p>
          <a:p>
            <a:pPr algn="just"/>
            <a:r>
              <a:rPr lang="en-GB" sz="1600" dirty="0" smtClean="0"/>
              <a:t>Sohail, M., &amp; Cavill, S. (2008). Accountability to prevent corruption in construction projects. </a:t>
            </a:r>
            <a:r>
              <a:rPr lang="en-GB" sz="1600" i="1" dirty="0" smtClean="0"/>
              <a:t>Journal of Construction Engineering and management</a:t>
            </a:r>
            <a:r>
              <a:rPr lang="en-GB" sz="1600" dirty="0" smtClean="0"/>
              <a:t>, </a:t>
            </a:r>
            <a:r>
              <a:rPr lang="en-GB" sz="1600" i="1" dirty="0" smtClean="0"/>
              <a:t>134</a:t>
            </a:r>
            <a:r>
              <a:rPr lang="en-GB" sz="1600" dirty="0" smtClean="0"/>
              <a:t>(9), 729-738.</a:t>
            </a:r>
          </a:p>
          <a:p>
            <a:pPr algn="just"/>
            <a:r>
              <a:rPr lang="en-GB" sz="1600" dirty="0" smtClean="0"/>
              <a:t> </a:t>
            </a:r>
          </a:p>
          <a:p>
            <a:pPr algn="just"/>
            <a:r>
              <a:rPr lang="en-GB" sz="1600" dirty="0" smtClean="0"/>
              <a:t>Wysocki, R. (2009) </a:t>
            </a:r>
            <a:r>
              <a:rPr lang="en-GB" sz="1600" i="1" dirty="0" smtClean="0"/>
              <a:t>Effective project management: Traditional, agile, extreme,</a:t>
            </a:r>
            <a:r>
              <a:rPr lang="en-GB" sz="1600" dirty="0" smtClean="0"/>
              <a:t> 5</a:t>
            </a:r>
            <a:r>
              <a:rPr lang="en-GB" sz="1600" baseline="30000" dirty="0" smtClean="0"/>
              <a:t>th</a:t>
            </a:r>
            <a:r>
              <a:rPr lang="en-GB" sz="1600" dirty="0" smtClean="0"/>
              <a:t> ed., Wiley Publishing Inc., USA </a:t>
            </a:r>
          </a:p>
          <a:p>
            <a:pPr algn="just"/>
            <a:endParaRPr lang="en-US" sz="1600" dirty="0"/>
          </a:p>
          <a:p>
            <a:pPr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09200"/>
          </a:xfrm>
          <a:prstGeom prst="rect">
            <a:avLst/>
          </a:prstGeom>
          <a:noFill/>
        </p:spPr>
        <p:txBody>
          <a:bodyPr wrap="square" rtlCol="0">
            <a:spAutoFit/>
          </a:bodyPr>
          <a:lstStyle/>
          <a:p>
            <a:r>
              <a:rPr lang="en-US" sz="1600" b="1" i="1" dirty="0" smtClean="0"/>
              <a:t>	02. Unique </a:t>
            </a:r>
            <a:r>
              <a:rPr lang="en-US" sz="1600" b="1" i="1" dirty="0"/>
              <a:t>Activities</a:t>
            </a:r>
            <a:endParaRPr lang="en-US" sz="1600" dirty="0"/>
          </a:p>
          <a:p>
            <a:r>
              <a:rPr lang="en-US" sz="1600" dirty="0" smtClean="0"/>
              <a:t>	Each </a:t>
            </a:r>
            <a:r>
              <a:rPr lang="en-US" sz="1600" dirty="0"/>
              <a:t>activity is unique to a particular project. No two projects are </a:t>
            </a:r>
            <a:r>
              <a:rPr lang="en-US" sz="1600" dirty="0" smtClean="0"/>
              <a:t>	the 	same </a:t>
            </a:r>
            <a:r>
              <a:rPr lang="en-US" sz="1600" dirty="0"/>
              <a:t>due to a vagaries of factors or characteristics of the project.</a:t>
            </a:r>
          </a:p>
          <a:p>
            <a:r>
              <a:rPr lang="en-US" sz="1600" dirty="0"/>
              <a:t> </a:t>
            </a:r>
          </a:p>
          <a:p>
            <a:r>
              <a:rPr lang="en-US" sz="1600" b="1" i="1" dirty="0" smtClean="0"/>
              <a:t>	03. Complex </a:t>
            </a:r>
            <a:r>
              <a:rPr lang="en-US" sz="1600" b="1" i="1" dirty="0"/>
              <a:t>Activities</a:t>
            </a:r>
            <a:endParaRPr lang="en-US" sz="1600" dirty="0"/>
          </a:p>
          <a:p>
            <a:r>
              <a:rPr lang="en-US" sz="1600" dirty="0" smtClean="0"/>
              <a:t>	These </a:t>
            </a:r>
            <a:r>
              <a:rPr lang="en-US" sz="1600" dirty="0"/>
              <a:t>activities can be complex especially in engineering projects and the </a:t>
            </a:r>
            <a:r>
              <a:rPr lang="en-US" sz="1600" dirty="0" smtClean="0"/>
              <a:t>	inter </a:t>
            </a:r>
            <a:r>
              <a:rPr lang="en-US" sz="1600" dirty="0"/>
              <a:t>face of each level of work present various challenges.  </a:t>
            </a:r>
          </a:p>
          <a:p>
            <a:r>
              <a:rPr lang="en-US" sz="1600" dirty="0"/>
              <a:t> </a:t>
            </a:r>
          </a:p>
          <a:p>
            <a:r>
              <a:rPr lang="en-US" sz="1600" b="1" i="1" dirty="0" smtClean="0"/>
              <a:t>	04. Connected </a:t>
            </a:r>
            <a:r>
              <a:rPr lang="en-US" sz="1600" b="1" i="1" dirty="0"/>
              <a:t>Activities</a:t>
            </a:r>
            <a:endParaRPr lang="en-US" sz="1600" dirty="0"/>
          </a:p>
          <a:p>
            <a:r>
              <a:rPr lang="en-US" sz="1600" dirty="0" smtClean="0"/>
              <a:t>	A </a:t>
            </a:r>
            <a:r>
              <a:rPr lang="en-US" sz="1600" dirty="0"/>
              <a:t>relationship between activities with various forms of interdependent </a:t>
            </a:r>
            <a:r>
              <a:rPr lang="en-US" sz="1600" dirty="0" smtClean="0"/>
              <a:t>	including relative </a:t>
            </a:r>
            <a:r>
              <a:rPr lang="en-US" sz="1600" dirty="0"/>
              <a:t>order of work.</a:t>
            </a:r>
          </a:p>
          <a:p>
            <a:r>
              <a:rPr lang="en-US" sz="1600" b="1" i="1" dirty="0"/>
              <a:t> </a:t>
            </a:r>
            <a:endParaRPr lang="en-US" sz="1600" dirty="0"/>
          </a:p>
          <a:p>
            <a:r>
              <a:rPr lang="en-US" sz="1600" b="1" i="1" dirty="0"/>
              <a:t> </a:t>
            </a:r>
            <a:r>
              <a:rPr lang="en-US" sz="1600" b="1" i="1" dirty="0" smtClean="0"/>
              <a:t>	05. One </a:t>
            </a:r>
            <a:r>
              <a:rPr lang="en-US" sz="1600" b="1" i="1" dirty="0"/>
              <a:t>Goal </a:t>
            </a:r>
            <a:endParaRPr lang="en-US" sz="1600" dirty="0"/>
          </a:p>
          <a:p>
            <a:r>
              <a:rPr lang="en-US" sz="1600" dirty="0" smtClean="0"/>
              <a:t>	There </a:t>
            </a:r>
            <a:r>
              <a:rPr lang="en-US" sz="1600" dirty="0"/>
              <a:t>is generally one goal </a:t>
            </a:r>
            <a:r>
              <a:rPr lang="en-US" sz="1600" dirty="0" smtClean="0"/>
              <a:t> in undertaking  </a:t>
            </a:r>
            <a:r>
              <a:rPr lang="en-US" sz="1600" dirty="0"/>
              <a:t>a project for example, to </a:t>
            </a:r>
            <a:r>
              <a:rPr lang="en-US" sz="1600" dirty="0" smtClean="0"/>
              <a:t>	provide a </a:t>
            </a:r>
            <a:r>
              <a:rPr lang="en-US" sz="1600" dirty="0"/>
              <a:t>market of 200 stalls. </a:t>
            </a:r>
            <a:r>
              <a:rPr lang="en-US" sz="1600" dirty="0" smtClean="0"/>
              <a:t>This </a:t>
            </a:r>
            <a:r>
              <a:rPr lang="en-US" sz="1600" dirty="0"/>
              <a:t>goal may be accompanied by various </a:t>
            </a:r>
            <a:r>
              <a:rPr lang="en-US" sz="1600" dirty="0" smtClean="0"/>
              <a:t>	other objectives </a:t>
            </a:r>
            <a:r>
              <a:rPr lang="en-US" sz="1600" dirty="0"/>
              <a:t>but these objectives are tied to the goal.</a:t>
            </a:r>
          </a:p>
          <a:p>
            <a:r>
              <a:rPr lang="en-US" sz="1600" dirty="0"/>
              <a:t> </a:t>
            </a:r>
          </a:p>
          <a:p>
            <a:r>
              <a:rPr lang="en-US" sz="1600" b="1" i="1" dirty="0" smtClean="0"/>
              <a:t>	06. Specified </a:t>
            </a:r>
            <a:r>
              <a:rPr lang="en-US" sz="1600" b="1" i="1" dirty="0"/>
              <a:t>Time</a:t>
            </a:r>
            <a:endParaRPr lang="en-US" sz="1600" dirty="0"/>
          </a:p>
          <a:p>
            <a:r>
              <a:rPr lang="en-US" sz="1600" dirty="0" smtClean="0"/>
              <a:t>	A </a:t>
            </a:r>
            <a:r>
              <a:rPr lang="en-US" sz="1600" dirty="0"/>
              <a:t>project must have a definite start and completion date. This is necessary </a:t>
            </a:r>
            <a:r>
              <a:rPr lang="en-US" sz="1600" dirty="0" smtClean="0"/>
              <a:t>	for </a:t>
            </a:r>
            <a:r>
              <a:rPr lang="en-US" sz="1600" dirty="0"/>
              <a:t>the product to become useful.</a:t>
            </a:r>
          </a:p>
          <a:p>
            <a:pPr algn="just"/>
            <a:r>
              <a:rPr lang="en-US" sz="1600" dirty="0" smtClean="0"/>
              <a:t>.</a:t>
            </a:r>
          </a:p>
          <a:p>
            <a:pPr algn="just"/>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023236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algn="just"/>
            <a:r>
              <a:rPr lang="en-US" sz="1600" b="1" i="1" dirty="0" smtClean="0"/>
              <a:t>	07. Budget</a:t>
            </a:r>
            <a:endParaRPr lang="en-US" sz="1600" dirty="0"/>
          </a:p>
          <a:p>
            <a:pPr algn="just"/>
            <a:r>
              <a:rPr lang="en-US" sz="1600" dirty="0" smtClean="0"/>
              <a:t>	Since </a:t>
            </a:r>
            <a:r>
              <a:rPr lang="en-US" sz="1600" dirty="0"/>
              <a:t>resources are scarce, there is a budget prepared at concept or </a:t>
            </a:r>
            <a:r>
              <a:rPr lang="en-US" sz="1600" dirty="0" smtClean="0"/>
              <a:t>	at the developmental stage. </a:t>
            </a:r>
            <a:r>
              <a:rPr lang="en-US" sz="1600" dirty="0"/>
              <a:t>The project is expected to be completed </a:t>
            </a:r>
            <a:r>
              <a:rPr lang="en-US" sz="1600" dirty="0" smtClean="0"/>
              <a:t>	within </a:t>
            </a:r>
            <a:r>
              <a:rPr lang="en-US" sz="1600" dirty="0"/>
              <a:t>this </a:t>
            </a:r>
            <a:r>
              <a:rPr lang="en-US" sz="1600" dirty="0" smtClean="0"/>
              <a:t>	budget</a:t>
            </a:r>
            <a:r>
              <a:rPr lang="en-US" sz="1600" dirty="0"/>
              <a:t>.</a:t>
            </a:r>
          </a:p>
          <a:p>
            <a:pPr algn="just"/>
            <a:r>
              <a:rPr lang="en-US" sz="1600" dirty="0"/>
              <a:t> </a:t>
            </a:r>
          </a:p>
          <a:p>
            <a:pPr algn="just"/>
            <a:r>
              <a:rPr lang="en-US" sz="1600" b="1" i="1" dirty="0" smtClean="0"/>
              <a:t>	08. Specifications</a:t>
            </a:r>
            <a:endParaRPr lang="en-US" sz="1600" dirty="0"/>
          </a:p>
          <a:p>
            <a:pPr algn="just"/>
            <a:r>
              <a:rPr lang="en-US" sz="1600" dirty="0" smtClean="0"/>
              <a:t>	A </a:t>
            </a:r>
            <a:r>
              <a:rPr lang="en-US" sz="1600" dirty="0"/>
              <a:t>construction product is expected to have certain deliverables as to </a:t>
            </a:r>
            <a:r>
              <a:rPr lang="en-US" sz="1600" dirty="0" smtClean="0"/>
              <a:t>	function</a:t>
            </a:r>
            <a:r>
              <a:rPr lang="en-US" sz="1600" dirty="0"/>
              <a:t> </a:t>
            </a:r>
            <a:r>
              <a:rPr lang="en-US" sz="1600" dirty="0" smtClean="0"/>
              <a:t>and quality</a:t>
            </a:r>
            <a:r>
              <a:rPr lang="en-US" sz="1600" dirty="0"/>
              <a:t>. In consideration of </a:t>
            </a:r>
            <a:r>
              <a:rPr lang="en-US" sz="1600" dirty="0" smtClean="0"/>
              <a:t>these, certain </a:t>
            </a:r>
            <a:r>
              <a:rPr lang="en-US" sz="1600" dirty="0"/>
              <a:t>specifications are </a:t>
            </a:r>
            <a:r>
              <a:rPr lang="en-US" sz="1600" dirty="0" smtClean="0"/>
              <a:t>	detailed </a:t>
            </a:r>
            <a:r>
              <a:rPr lang="en-US" sz="1600" dirty="0"/>
              <a:t>which </a:t>
            </a:r>
            <a:r>
              <a:rPr lang="en-US" sz="1600" dirty="0" smtClean="0"/>
              <a:t>are expected to be  </a:t>
            </a:r>
            <a:r>
              <a:rPr lang="en-US" sz="1600" dirty="0"/>
              <a:t>adhered </a:t>
            </a:r>
            <a:r>
              <a:rPr lang="en-US" sz="1600" dirty="0" smtClean="0"/>
              <a:t>to giving a clear indication and  	expectation </a:t>
            </a:r>
            <a:r>
              <a:rPr lang="en-US" sz="1600" dirty="0"/>
              <a:t>of the quality and functionality of the </a:t>
            </a:r>
            <a:r>
              <a:rPr lang="en-US" sz="1600" dirty="0" smtClean="0"/>
              <a:t> construction product</a:t>
            </a:r>
            <a:r>
              <a:rPr lang="en-US" sz="1600" dirty="0"/>
              <a:t>. </a:t>
            </a:r>
            <a:r>
              <a:rPr lang="en-US" sz="1600" dirty="0" smtClean="0"/>
              <a:t>	These </a:t>
            </a:r>
            <a:r>
              <a:rPr lang="en-US" sz="1600" dirty="0"/>
              <a:t>specifications may change during the course of </a:t>
            </a:r>
            <a:r>
              <a:rPr lang="en-US" sz="1600" dirty="0" smtClean="0"/>
              <a:t>	the project 	it </a:t>
            </a:r>
            <a:r>
              <a:rPr lang="en-US" sz="1600" dirty="0"/>
              <a:t>is </a:t>
            </a:r>
            <a:r>
              <a:rPr lang="en-US" sz="1600" dirty="0" smtClean="0"/>
              <a:t>expected </a:t>
            </a:r>
            <a:r>
              <a:rPr lang="en-US" sz="1600" dirty="0"/>
              <a:t>that the final product must reflect the agreed </a:t>
            </a:r>
            <a:r>
              <a:rPr lang="en-US" sz="1600" dirty="0" smtClean="0"/>
              <a:t>change</a:t>
            </a:r>
            <a:r>
              <a:rPr lang="en-US" sz="1600" dirty="0"/>
              <a:t>.</a:t>
            </a:r>
          </a:p>
          <a:p>
            <a:pPr algn="just"/>
            <a:r>
              <a:rPr lang="en-US" sz="1600" dirty="0"/>
              <a:t> </a:t>
            </a:r>
          </a:p>
          <a:p>
            <a:pPr algn="just"/>
            <a:r>
              <a:rPr lang="en-US" sz="1600" dirty="0" smtClean="0"/>
              <a:t>	</a:t>
            </a:r>
            <a:r>
              <a:rPr lang="en-US" sz="1600" i="1" dirty="0" smtClean="0"/>
              <a:t>The </a:t>
            </a:r>
            <a:r>
              <a:rPr lang="en-US" sz="1600" i="1" dirty="0"/>
              <a:t>life Cycle of the Construction </a:t>
            </a:r>
            <a:r>
              <a:rPr lang="en-US" sz="1600" i="1" dirty="0" smtClean="0"/>
              <a:t>Process are:</a:t>
            </a:r>
            <a:endParaRPr lang="en-US" sz="1600" i="1" dirty="0"/>
          </a:p>
          <a:p>
            <a:pPr marL="1371600" lvl="0" indent="-457200" algn="just">
              <a:buFont typeface="Wingdings" pitchFamily="2" charset="2"/>
              <a:buChar char="§"/>
            </a:pPr>
            <a:r>
              <a:rPr lang="en-US" sz="1600" dirty="0" smtClean="0"/>
              <a:t>Conceptual</a:t>
            </a:r>
            <a:endParaRPr lang="en-US" sz="1600" dirty="0"/>
          </a:p>
          <a:p>
            <a:pPr marL="1371600" lvl="0" indent="-457200" algn="just">
              <a:buFont typeface="Wingdings" pitchFamily="2" charset="2"/>
              <a:buChar char="§"/>
            </a:pPr>
            <a:r>
              <a:rPr lang="en-US" sz="1600" dirty="0" smtClean="0"/>
              <a:t>Planning</a:t>
            </a:r>
            <a:endParaRPr lang="en-US" sz="1600" dirty="0"/>
          </a:p>
          <a:p>
            <a:pPr marL="1371600" lvl="0" indent="-457200" algn="just">
              <a:buFont typeface="Wingdings" pitchFamily="2" charset="2"/>
              <a:buChar char="§"/>
            </a:pPr>
            <a:r>
              <a:rPr lang="en-US" sz="1600" dirty="0" smtClean="0"/>
              <a:t>Design</a:t>
            </a:r>
            <a:endParaRPr lang="en-US" sz="1600" dirty="0"/>
          </a:p>
          <a:p>
            <a:pPr marL="1371600" lvl="0" indent="-457200" algn="just">
              <a:buFont typeface="Wingdings" pitchFamily="2" charset="2"/>
              <a:buChar char="§"/>
            </a:pPr>
            <a:r>
              <a:rPr lang="en-US" sz="1600" dirty="0" smtClean="0"/>
              <a:t>Construction</a:t>
            </a:r>
            <a:endParaRPr lang="en-US" sz="1600" dirty="0"/>
          </a:p>
          <a:p>
            <a:pPr marL="1371600" lvl="0" indent="-457200" algn="just">
              <a:buFont typeface="Wingdings" pitchFamily="2" charset="2"/>
              <a:buChar char="§"/>
            </a:pPr>
            <a:r>
              <a:rPr lang="en-US" sz="1600" dirty="0" smtClean="0"/>
              <a:t>Commissioning</a:t>
            </a:r>
            <a:endParaRPr lang="en-US" sz="1600" dirty="0"/>
          </a:p>
          <a:p>
            <a:pPr marL="1371600" lvl="0" indent="-457200">
              <a:buFont typeface="Wingdings" pitchFamily="2" charset="2"/>
              <a:buChar char="§"/>
            </a:pPr>
            <a:r>
              <a:rPr lang="en-US" sz="1600" dirty="0" smtClean="0"/>
              <a:t>Maintenance</a:t>
            </a:r>
            <a:endParaRPr lang="en-US" sz="1600" dirty="0"/>
          </a:p>
          <a:p>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2074758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1398494"/>
            <a:ext cx="7310718" cy="314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427417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09200"/>
          </a:xfrm>
          <a:prstGeom prst="rect">
            <a:avLst/>
          </a:prstGeom>
          <a:noFill/>
        </p:spPr>
        <p:txBody>
          <a:bodyPr wrap="square" rtlCol="0">
            <a:spAutoFit/>
          </a:bodyPr>
          <a:lstStyle/>
          <a:p>
            <a:pPr algn="just"/>
            <a:r>
              <a:rPr lang="en-US" sz="1600" b="1" i="1" dirty="0" smtClean="0"/>
              <a:t>	</a:t>
            </a:r>
            <a:r>
              <a:rPr lang="en-US" sz="1600" dirty="0"/>
              <a:t>For every construction project the following interdependent constraints do </a:t>
            </a:r>
            <a:r>
              <a:rPr lang="en-US" sz="1600" dirty="0" smtClean="0"/>
              <a:t>	apply</a:t>
            </a:r>
            <a:r>
              <a:rPr lang="en-US" sz="1600" dirty="0"/>
              <a:t>. All these are variables that are interconnected on any construction </a:t>
            </a:r>
            <a:r>
              <a:rPr lang="en-US" sz="1600" dirty="0" smtClean="0"/>
              <a:t>	project</a:t>
            </a:r>
            <a:r>
              <a:rPr lang="en-US" sz="1600" dirty="0"/>
              <a:t>.</a:t>
            </a:r>
          </a:p>
          <a:p>
            <a:pPr algn="just"/>
            <a:r>
              <a:rPr lang="en-US" sz="1600" dirty="0"/>
              <a:t> </a:t>
            </a:r>
          </a:p>
          <a:p>
            <a:pPr algn="just"/>
            <a:r>
              <a:rPr lang="en-US" sz="1600" b="1" i="1" dirty="0" smtClean="0"/>
              <a:t>	</a:t>
            </a:r>
            <a:r>
              <a:rPr lang="en-US" sz="1600" b="1" i="1" dirty="0" smtClean="0">
                <a:effectLst>
                  <a:outerShdw blurRad="38100" dist="38100" dir="2700000" algn="tl">
                    <a:srgbClr val="000000">
                      <a:alpha val="43137"/>
                    </a:srgbClr>
                  </a:outerShdw>
                </a:effectLst>
              </a:rPr>
              <a:t>Scope</a:t>
            </a:r>
            <a:endParaRPr lang="en-US" sz="1600" dirty="0">
              <a:effectLst>
                <a:outerShdw blurRad="38100" dist="38100" dir="2700000" algn="tl">
                  <a:srgbClr val="000000">
                    <a:alpha val="43137"/>
                  </a:srgbClr>
                </a:outerShdw>
              </a:effectLst>
            </a:endParaRPr>
          </a:p>
          <a:p>
            <a:pPr algn="just"/>
            <a:r>
              <a:rPr lang="en-US" sz="1600" dirty="0" smtClean="0"/>
              <a:t>	The </a:t>
            </a:r>
            <a:r>
              <a:rPr lang="en-US" sz="1600" dirty="0"/>
              <a:t>scope can be referred to as the boundaries of the project. It delineates </a:t>
            </a:r>
            <a:r>
              <a:rPr lang="en-US" sz="1600" dirty="0" smtClean="0"/>
              <a:t>	what </a:t>
            </a:r>
            <a:r>
              <a:rPr lang="en-US" sz="1600" dirty="0"/>
              <a:t>and what not to be done on a project. The scope of a project consists </a:t>
            </a:r>
            <a:r>
              <a:rPr lang="en-US" sz="1600" dirty="0" smtClean="0"/>
              <a:t>	of </a:t>
            </a:r>
            <a:r>
              <a:rPr lang="en-US" sz="1600" dirty="0"/>
              <a:t>the project as well as the product scope. Project scope is </a:t>
            </a:r>
            <a:r>
              <a:rPr lang="en-US" sz="1600" dirty="0" smtClean="0"/>
              <a:t> </a:t>
            </a:r>
            <a:r>
              <a:rPr lang="en-US" sz="1600" dirty="0"/>
              <a:t>required to </a:t>
            </a:r>
            <a:r>
              <a:rPr lang="en-US" sz="1600" dirty="0" smtClean="0"/>
              <a:t>	deliver </a:t>
            </a:r>
            <a:r>
              <a:rPr lang="en-US" sz="1600" dirty="0"/>
              <a:t>the product scope. The product scope on the other hand is the set </a:t>
            </a:r>
            <a:r>
              <a:rPr lang="en-US" sz="1600" dirty="0" smtClean="0"/>
              <a:t>	of </a:t>
            </a:r>
            <a:r>
              <a:rPr lang="en-US" sz="1600" dirty="0"/>
              <a:t>functions and features that </a:t>
            </a:r>
            <a:r>
              <a:rPr lang="en-US" sz="1600" dirty="0" smtClean="0"/>
              <a:t>characterised </a:t>
            </a:r>
            <a:r>
              <a:rPr lang="en-US" sz="1600" dirty="0"/>
              <a:t>the product.</a:t>
            </a:r>
          </a:p>
          <a:p>
            <a:pPr algn="just"/>
            <a:r>
              <a:rPr lang="en-US" sz="1600" dirty="0"/>
              <a:t> </a:t>
            </a:r>
          </a:p>
          <a:p>
            <a:pPr algn="just"/>
            <a:r>
              <a:rPr lang="en-US" sz="1600" b="1" i="1" dirty="0" smtClean="0"/>
              <a:t>	</a:t>
            </a:r>
            <a:r>
              <a:rPr lang="en-US" sz="1600" b="1" i="1" dirty="0" smtClean="0">
                <a:effectLst>
                  <a:outerShdw blurRad="38100" dist="38100" dir="2700000" algn="tl">
                    <a:srgbClr val="000000">
                      <a:alpha val="43137"/>
                    </a:srgbClr>
                  </a:outerShdw>
                </a:effectLst>
              </a:rPr>
              <a:t>Quality</a:t>
            </a:r>
          </a:p>
          <a:p>
            <a:pPr algn="just"/>
            <a:r>
              <a:rPr lang="en-US" sz="1600" dirty="0" smtClean="0"/>
              <a:t>. 	Quality </a:t>
            </a:r>
            <a:r>
              <a:rPr lang="en-US" sz="1600" dirty="0"/>
              <a:t>refers to the degree and set of characteristics of project </a:t>
            </a:r>
            <a:r>
              <a:rPr lang="en-US" sz="1600" dirty="0" smtClean="0"/>
              <a:t>	deliverables to fulfill </a:t>
            </a:r>
            <a:r>
              <a:rPr lang="en-US" sz="1600" dirty="0"/>
              <a:t>the project requirements</a:t>
            </a:r>
            <a:r>
              <a:rPr lang="en-US" sz="1600" dirty="0" smtClean="0"/>
              <a:t>. In construction, there are 	two types of quality referred to.</a:t>
            </a:r>
            <a:endParaRPr lang="en-US" sz="1600" dirty="0"/>
          </a:p>
          <a:p>
            <a:pPr lvl="0" algn="just"/>
            <a:r>
              <a:rPr lang="en-US" sz="1600" dirty="0" smtClean="0"/>
              <a:t>	</a:t>
            </a:r>
          </a:p>
          <a:p>
            <a:pPr marL="1371600" lvl="0" indent="-457200" algn="just">
              <a:buFont typeface="Wingdings" pitchFamily="2" charset="2"/>
              <a:buChar char="§"/>
            </a:pPr>
            <a:r>
              <a:rPr lang="en-US" sz="1600" b="1" i="1" dirty="0" smtClean="0"/>
              <a:t>The </a:t>
            </a:r>
            <a:r>
              <a:rPr lang="en-US" sz="1600" b="1" i="1" dirty="0"/>
              <a:t>Quality of the product: </a:t>
            </a:r>
            <a:r>
              <a:rPr lang="en-US" sz="1600" dirty="0"/>
              <a:t>This may be </a:t>
            </a:r>
            <a:r>
              <a:rPr lang="en-US" sz="1600" dirty="0" smtClean="0"/>
              <a:t>referred </a:t>
            </a:r>
            <a:r>
              <a:rPr lang="en-US" sz="1600" dirty="0"/>
              <a:t>to </a:t>
            </a:r>
            <a:r>
              <a:rPr lang="en-US" sz="1600" dirty="0" smtClean="0"/>
              <a:t>as </a:t>
            </a:r>
            <a:r>
              <a:rPr lang="en-US" sz="1600" dirty="0"/>
              <a:t>grade, e.g. grade of </a:t>
            </a:r>
            <a:r>
              <a:rPr lang="en-US" sz="1600" dirty="0" smtClean="0"/>
              <a:t>concrete </a:t>
            </a:r>
            <a:r>
              <a:rPr lang="en-US" sz="1600" dirty="0"/>
              <a:t>which is used to </a:t>
            </a:r>
            <a:r>
              <a:rPr lang="en-US" sz="1600" dirty="0" smtClean="0"/>
              <a:t>categorised </a:t>
            </a:r>
            <a:r>
              <a:rPr lang="en-US" sz="1600" dirty="0"/>
              <a:t>concrete of different strength. Such </a:t>
            </a:r>
            <a:r>
              <a:rPr lang="en-US" sz="1600" dirty="0" smtClean="0"/>
              <a:t>	grade </a:t>
            </a:r>
            <a:r>
              <a:rPr lang="en-US" sz="1600" dirty="0"/>
              <a:t>gives different technical characteristics and customer satisfaction.</a:t>
            </a:r>
          </a:p>
          <a:p>
            <a:pPr lvl="0" algn="just"/>
            <a:r>
              <a:rPr lang="en-US" sz="1600" dirty="0" smtClean="0"/>
              <a:t>	</a:t>
            </a:r>
          </a:p>
          <a:p>
            <a:pPr lvl="0" algn="just"/>
            <a:r>
              <a:rPr lang="en-US" sz="1600" dirty="0"/>
              <a:t>	</a:t>
            </a:r>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595624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262979"/>
          </a:xfrm>
          <a:prstGeom prst="rect">
            <a:avLst/>
          </a:prstGeom>
          <a:noFill/>
        </p:spPr>
        <p:txBody>
          <a:bodyPr wrap="square" rtlCol="0">
            <a:spAutoFit/>
          </a:bodyPr>
          <a:lstStyle/>
          <a:p>
            <a:pPr lvl="0" algn="just"/>
            <a:endParaRPr lang="en-US" sz="1600" dirty="0" smtClean="0"/>
          </a:p>
          <a:p>
            <a:pPr marL="1425575" lvl="2" indent="-511175" algn="just">
              <a:buFont typeface="Wingdings" pitchFamily="2" charset="2"/>
              <a:buChar char="§"/>
            </a:pPr>
            <a:r>
              <a:rPr lang="en-US" sz="1600" b="1" i="1" dirty="0" smtClean="0"/>
              <a:t>Process </a:t>
            </a:r>
            <a:r>
              <a:rPr lang="en-US" sz="1600" b="1" i="1" dirty="0"/>
              <a:t>Quality</a:t>
            </a:r>
            <a:r>
              <a:rPr lang="en-US" sz="1600" b="1" dirty="0"/>
              <a:t>: </a:t>
            </a:r>
            <a:r>
              <a:rPr lang="en-US" sz="1600" dirty="0"/>
              <a:t>This involves the process that is used in </a:t>
            </a:r>
            <a:r>
              <a:rPr lang="en-US" sz="1600" dirty="0" smtClean="0"/>
              <a:t> undertaken the </a:t>
            </a:r>
            <a:r>
              <a:rPr lang="en-US" sz="1600" dirty="0"/>
              <a:t>task, the work or </a:t>
            </a:r>
            <a:r>
              <a:rPr lang="en-US" sz="1600" dirty="0" smtClean="0"/>
              <a:t>managing the administration </a:t>
            </a:r>
            <a:r>
              <a:rPr lang="en-US" sz="1600" dirty="0"/>
              <a:t>of such a task. It </a:t>
            </a:r>
            <a:r>
              <a:rPr lang="en-US" sz="1600" dirty="0" smtClean="0"/>
              <a:t>involves measures taken, prevention</a:t>
            </a:r>
            <a:r>
              <a:rPr lang="en-US" sz="1600" dirty="0"/>
              <a:t>, </a:t>
            </a:r>
            <a:r>
              <a:rPr lang="en-US" sz="1600" dirty="0" smtClean="0"/>
              <a:t>inspection and </a:t>
            </a:r>
            <a:r>
              <a:rPr lang="en-US" sz="1600" dirty="0"/>
              <a:t>continuous improvement</a:t>
            </a:r>
            <a:r>
              <a:rPr lang="en-US" sz="1600" dirty="0" smtClean="0"/>
              <a:t>.</a:t>
            </a:r>
          </a:p>
          <a:p>
            <a:pPr lvl="2" algn="just"/>
            <a:endParaRPr lang="en-US" sz="1600" dirty="0"/>
          </a:p>
          <a:p>
            <a:pPr algn="just"/>
            <a:r>
              <a:rPr lang="en-US" sz="1600" b="1" i="1" dirty="0" smtClean="0"/>
              <a:t>	</a:t>
            </a:r>
            <a:r>
              <a:rPr lang="en-US" sz="1600" b="1" i="1" dirty="0" smtClean="0">
                <a:effectLst>
                  <a:outerShdw blurRad="38100" dist="38100" dir="2700000" algn="tl">
                    <a:srgbClr val="000000">
                      <a:alpha val="43137"/>
                    </a:srgbClr>
                  </a:outerShdw>
                </a:effectLst>
              </a:rPr>
              <a:t>Cost</a:t>
            </a:r>
            <a:endParaRPr lang="en-US" sz="1600" i="1" dirty="0">
              <a:effectLst>
                <a:outerShdw blurRad="38100" dist="38100" dir="2700000" algn="tl">
                  <a:srgbClr val="000000">
                    <a:alpha val="43137"/>
                  </a:srgbClr>
                </a:outerShdw>
              </a:effectLst>
            </a:endParaRPr>
          </a:p>
          <a:p>
            <a:pPr algn="just"/>
            <a:r>
              <a:rPr lang="en-US" sz="1600" dirty="0" smtClean="0"/>
              <a:t>	Cost </a:t>
            </a:r>
            <a:r>
              <a:rPr lang="en-US" sz="1600" dirty="0"/>
              <a:t>is the total summation of all costs incurred on a project. Such </a:t>
            </a:r>
            <a:r>
              <a:rPr lang="en-US" sz="1600" dirty="0" smtClean="0"/>
              <a:t>	costs </a:t>
            </a:r>
            <a:r>
              <a:rPr lang="en-US" sz="1600" dirty="0"/>
              <a:t>include money paid out and losses that can be incurred </a:t>
            </a:r>
            <a:r>
              <a:rPr lang="en-US" sz="1600" dirty="0" smtClean="0"/>
              <a:t>in case </a:t>
            </a:r>
            <a:r>
              <a:rPr lang="en-US" sz="1600" dirty="0"/>
              <a:t>of </a:t>
            </a:r>
            <a:r>
              <a:rPr lang="en-US" sz="1600" dirty="0" smtClean="0"/>
              <a:t>	failure and claims. </a:t>
            </a:r>
            <a:r>
              <a:rPr lang="en-US" sz="1600" dirty="0"/>
              <a:t>C</a:t>
            </a:r>
            <a:r>
              <a:rPr lang="en-US" sz="1600" dirty="0" smtClean="0"/>
              <a:t>ost </a:t>
            </a:r>
            <a:r>
              <a:rPr lang="en-US" sz="1600" dirty="0"/>
              <a:t>defines a project and where </a:t>
            </a:r>
            <a:r>
              <a:rPr lang="en-US" sz="1600" dirty="0" smtClean="0"/>
              <a:t>budget has been 	prepared </a:t>
            </a:r>
            <a:r>
              <a:rPr lang="en-US" sz="1600" dirty="0"/>
              <a:t>on a </a:t>
            </a:r>
            <a:r>
              <a:rPr lang="en-US" sz="1600" dirty="0" smtClean="0"/>
              <a:t>project, </a:t>
            </a:r>
            <a:r>
              <a:rPr lang="en-US" sz="1600" dirty="0"/>
              <a:t>such cost define the basis of </a:t>
            </a:r>
            <a:r>
              <a:rPr lang="en-US" sz="1600" dirty="0" smtClean="0"/>
              <a:t>satisfaction. Cost </a:t>
            </a:r>
            <a:r>
              <a:rPr lang="en-US" sz="1600" dirty="0"/>
              <a:t>is a </a:t>
            </a:r>
            <a:r>
              <a:rPr lang="en-US" sz="1600" dirty="0" smtClean="0"/>
              <a:t>	major </a:t>
            </a:r>
            <a:r>
              <a:rPr lang="en-US" sz="1600" dirty="0"/>
              <a:t>consideration where Quantity Surveyors are </a:t>
            </a:r>
            <a:r>
              <a:rPr lang="en-US" sz="1600" dirty="0" smtClean="0"/>
              <a:t>involved rightly 	from </a:t>
            </a:r>
            <a:r>
              <a:rPr lang="en-US" sz="1600" dirty="0"/>
              <a:t>feasibility stage all through the life cycle </a:t>
            </a:r>
            <a:r>
              <a:rPr lang="en-US" sz="1600" dirty="0" smtClean="0"/>
              <a:t>of the </a:t>
            </a:r>
            <a:r>
              <a:rPr lang="en-US" sz="1600" dirty="0"/>
              <a:t>project.</a:t>
            </a:r>
          </a:p>
          <a:p>
            <a:pPr algn="just"/>
            <a:r>
              <a:rPr lang="en-US" sz="1600" dirty="0"/>
              <a:t> </a:t>
            </a:r>
          </a:p>
          <a:p>
            <a:pPr algn="just"/>
            <a:r>
              <a:rPr lang="en-US" sz="1600" b="1" i="1" dirty="0" smtClean="0"/>
              <a:t>	</a:t>
            </a:r>
            <a:r>
              <a:rPr lang="en-US" sz="1600" b="1" i="1" dirty="0" smtClean="0">
                <a:effectLst>
                  <a:outerShdw blurRad="38100" dist="38100" dir="2700000" algn="tl">
                    <a:srgbClr val="000000">
                      <a:alpha val="43137"/>
                    </a:srgbClr>
                  </a:outerShdw>
                </a:effectLst>
              </a:rPr>
              <a:t>Time</a:t>
            </a:r>
            <a:endParaRPr lang="en-US" sz="1600" dirty="0">
              <a:effectLst>
                <a:outerShdw blurRad="38100" dist="38100" dir="2700000" algn="tl">
                  <a:srgbClr val="000000">
                    <a:alpha val="43137"/>
                  </a:srgbClr>
                </a:outerShdw>
              </a:effectLst>
            </a:endParaRPr>
          </a:p>
          <a:p>
            <a:pPr algn="just"/>
            <a:r>
              <a:rPr lang="en-US" sz="1600" dirty="0" smtClean="0"/>
              <a:t>	All </a:t>
            </a:r>
            <a:r>
              <a:rPr lang="en-US" sz="1600" dirty="0"/>
              <a:t>projects are time bound. The time of completion and the </a:t>
            </a:r>
            <a:r>
              <a:rPr lang="en-US" sz="1600" dirty="0" smtClean="0"/>
              <a:t> duration 	is </a:t>
            </a:r>
            <a:r>
              <a:rPr lang="en-US" sz="1600" dirty="0"/>
              <a:t>also an important variable and </a:t>
            </a:r>
            <a:r>
              <a:rPr lang="en-US" sz="1600" dirty="0" smtClean="0"/>
              <a:t>constraint. </a:t>
            </a:r>
            <a:r>
              <a:rPr lang="en-US" sz="1600" dirty="0"/>
              <a:t>Cost and </a:t>
            </a:r>
            <a:r>
              <a:rPr lang="en-US" sz="1600" dirty="0" smtClean="0"/>
              <a:t>	time </a:t>
            </a:r>
            <a:r>
              <a:rPr lang="en-US" sz="1600" dirty="0"/>
              <a:t>are inversely </a:t>
            </a:r>
            <a:r>
              <a:rPr lang="en-US" sz="1600" dirty="0" smtClean="0"/>
              <a:t>	related</a:t>
            </a:r>
            <a:r>
              <a:rPr lang="en-US" sz="1600" dirty="0"/>
              <a:t>. Where the duration of a project is </a:t>
            </a:r>
            <a:r>
              <a:rPr lang="en-US" sz="1600" dirty="0" smtClean="0"/>
              <a:t>	shortened </a:t>
            </a:r>
            <a:r>
              <a:rPr lang="en-US" sz="1600" dirty="0"/>
              <a:t>so that work can be </a:t>
            </a:r>
            <a:r>
              <a:rPr lang="en-US" sz="1600" dirty="0" smtClean="0"/>
              <a:t>	completed </a:t>
            </a:r>
            <a:r>
              <a:rPr lang="en-US" sz="1600" dirty="0"/>
              <a:t>on time, it will increase </a:t>
            </a:r>
            <a:r>
              <a:rPr lang="en-US" sz="1600" dirty="0" smtClean="0"/>
              <a:t> the </a:t>
            </a:r>
            <a:r>
              <a:rPr lang="en-US" sz="1600" dirty="0"/>
              <a:t>cost of construction.</a:t>
            </a:r>
          </a:p>
          <a:p>
            <a:pPr lvl="2" algn="just"/>
            <a:endParaRPr lang="en-US" sz="1600" dirty="0"/>
          </a:p>
          <a:p>
            <a:pPr algn="just"/>
            <a:r>
              <a:rPr lang="en-US" sz="1600" dirty="0"/>
              <a:t> </a:t>
            </a:r>
            <a:r>
              <a:rPr lang="en-US" sz="1600" b="1" i="1" dirty="0" smtClean="0"/>
              <a:t>	</a:t>
            </a:r>
            <a:endParaRPr lang="en-US" sz="1600" dirty="0"/>
          </a:p>
        </p:txBody>
      </p:sp>
      <p:sp>
        <p:nvSpPr>
          <p:cNvPr id="3" name="Footer Placeholder 2"/>
          <p:cNvSpPr>
            <a:spLocks noGrp="1"/>
          </p:cNvSpPr>
          <p:nvPr>
            <p:ph type="ftr" sz="quarter" idx="12"/>
          </p:nvPr>
        </p:nvSpPr>
        <p:spPr/>
        <p:txBody>
          <a:bodyPr/>
          <a:lstStyle/>
          <a:p>
            <a:r>
              <a:rPr lang="en-US" smtClean="0"/>
              <a:t>Lagos Niqs 2014-JAB</a:t>
            </a:r>
            <a:endParaRPr lang="en-US" dirty="0"/>
          </a:p>
        </p:txBody>
      </p:sp>
    </p:spTree>
    <p:extLst>
      <p:ext uri="{BB962C8B-B14F-4D97-AF65-F5344CB8AC3E}">
        <p14:creationId xmlns="" xmlns:p14="http://schemas.microsoft.com/office/powerpoint/2010/main" val="3287703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TotalTime>
  <Words>348</Words>
  <Application>Microsoft Office PowerPoint</Application>
  <PresentationFormat>On-screen Show (4:3)</PresentationFormat>
  <Paragraphs>477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Composite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Secretary</dc:creator>
  <cp:lastModifiedBy>Mr Bamdupe</cp:lastModifiedBy>
  <cp:revision>179</cp:revision>
  <dcterms:created xsi:type="dcterms:W3CDTF">2014-11-27T20:51:19Z</dcterms:created>
  <dcterms:modified xsi:type="dcterms:W3CDTF">2014-12-01T13:08:08Z</dcterms:modified>
</cp:coreProperties>
</file>